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906" r:id="rId2"/>
  </p:sldMasterIdLst>
  <p:notesMasterIdLst>
    <p:notesMasterId r:id="rId13"/>
  </p:notesMasterIdLst>
  <p:handoutMasterIdLst>
    <p:handoutMasterId r:id="rId14"/>
  </p:handoutMasterIdLst>
  <p:sldIdLst>
    <p:sldId id="295" r:id="rId3"/>
    <p:sldId id="296" r:id="rId4"/>
    <p:sldId id="297" r:id="rId5"/>
    <p:sldId id="298" r:id="rId6"/>
    <p:sldId id="305" r:id="rId7"/>
    <p:sldId id="306" r:id="rId8"/>
    <p:sldId id="300" r:id="rId9"/>
    <p:sldId id="301" r:id="rId10"/>
    <p:sldId id="302" r:id="rId11"/>
    <p:sldId id="303"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Tw Cen MT"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Tw Cen MT"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Tw Cen MT"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Tw Cen MT" pitchFamily="34" charset="0"/>
        <a:ea typeface="MS PGothic" pitchFamily="34" charset="-128"/>
        <a:cs typeface="+mn-cs"/>
      </a:defRPr>
    </a:lvl5pPr>
    <a:lvl6pPr marL="2286000" algn="l" defTabSz="914400" rtl="0" eaLnBrk="1" latinLnBrk="0" hangingPunct="1">
      <a:defRPr kern="1200">
        <a:solidFill>
          <a:schemeClr val="tx1"/>
        </a:solidFill>
        <a:latin typeface="Tw Cen MT" pitchFamily="34" charset="0"/>
        <a:ea typeface="MS PGothic" pitchFamily="34" charset="-128"/>
        <a:cs typeface="+mn-cs"/>
      </a:defRPr>
    </a:lvl6pPr>
    <a:lvl7pPr marL="2743200" algn="l" defTabSz="914400" rtl="0" eaLnBrk="1" latinLnBrk="0" hangingPunct="1">
      <a:defRPr kern="1200">
        <a:solidFill>
          <a:schemeClr val="tx1"/>
        </a:solidFill>
        <a:latin typeface="Tw Cen MT" pitchFamily="34" charset="0"/>
        <a:ea typeface="MS PGothic" pitchFamily="34" charset="-128"/>
        <a:cs typeface="+mn-cs"/>
      </a:defRPr>
    </a:lvl7pPr>
    <a:lvl8pPr marL="3200400" algn="l" defTabSz="914400" rtl="0" eaLnBrk="1" latinLnBrk="0" hangingPunct="1">
      <a:defRPr kern="1200">
        <a:solidFill>
          <a:schemeClr val="tx1"/>
        </a:solidFill>
        <a:latin typeface="Tw Cen MT" pitchFamily="34" charset="0"/>
        <a:ea typeface="MS PGothic" pitchFamily="34" charset="-128"/>
        <a:cs typeface="+mn-cs"/>
      </a:defRPr>
    </a:lvl8pPr>
    <a:lvl9pPr marL="3657600" algn="l" defTabSz="914400" rtl="0" eaLnBrk="1" latinLnBrk="0" hangingPunct="1">
      <a:defRPr kern="1200">
        <a:solidFill>
          <a:schemeClr val="tx1"/>
        </a:solidFill>
        <a:latin typeface="Tw Cen MT"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ne Villano" initials="Briann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EC7"/>
    <a:srgbClr val="E8B540"/>
    <a:srgbClr val="64B2C9"/>
    <a:srgbClr val="6EB152"/>
    <a:srgbClr val="EAFBD7"/>
    <a:srgbClr val="365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72" autoAdjust="0"/>
  </p:normalViewPr>
  <p:slideViewPr>
    <p:cSldViewPr>
      <p:cViewPr varScale="1">
        <p:scale>
          <a:sx n="91" d="100"/>
          <a:sy n="91" d="100"/>
        </p:scale>
        <p:origin x="1062" y="6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0-20T17:10:46.432" idx="4">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8BE629A3-0E15-47E6-BF00-037697D6A804}" type="datetimeFigureOut">
              <a:rPr lang="en-US"/>
              <a:pPr>
                <a:defRPr/>
              </a:pPr>
              <a:t>5/23/2017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249C29D1-76FE-4113-BB95-635C75479EF4}" type="slidenum">
              <a:rPr lang="en-US"/>
              <a:pPr>
                <a:defRPr/>
              </a:pPr>
              <a:t>‹#›</a:t>
            </a:fld>
            <a:endParaRPr lang="en-US"/>
          </a:p>
        </p:txBody>
      </p:sp>
    </p:spTree>
    <p:extLst>
      <p:ext uri="{BB962C8B-B14F-4D97-AF65-F5344CB8AC3E}">
        <p14:creationId xmlns:p14="http://schemas.microsoft.com/office/powerpoint/2010/main" val="360328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3C5919BA-ACA1-4FEC-9D8D-ECA67B0D7D74}" type="datetimeFigureOut">
              <a:rPr lang="en-US"/>
              <a:pPr>
                <a:defRPr/>
              </a:pPr>
              <a:t>5/23/2017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1129A25A-8F19-4231-B3F3-8DBA4165B7AE}" type="slidenum">
              <a:rPr lang="en-US"/>
              <a:pPr>
                <a:defRPr/>
              </a:pPr>
              <a:t>‹#›</a:t>
            </a:fld>
            <a:endParaRPr lang="en-US"/>
          </a:p>
        </p:txBody>
      </p:sp>
    </p:spTree>
    <p:extLst>
      <p:ext uri="{BB962C8B-B14F-4D97-AF65-F5344CB8AC3E}">
        <p14:creationId xmlns:p14="http://schemas.microsoft.com/office/powerpoint/2010/main" val="1288691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Welcome and thank you for coming!</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A44FC294-80E4-4B8F-89A4-FA0F1776E51F}" type="slidenum">
              <a:rPr lang="en-US" smtClean="0">
                <a:latin typeface="Calibri" pitchFamily="34" charset="0"/>
              </a:rPr>
              <a:pPr eaLnBrk="1" hangingPunct="1"/>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a:t>
            </a:r>
            <a:r>
              <a:rPr lang="en-US" altLang="en-US" smtClean="0"/>
              <a:t>’</a:t>
            </a:r>
            <a:r>
              <a:rPr lang="en-US" smtClean="0"/>
              <a:t>m happy to answer as many questions as I can. I am just a parent who cares about vaccines, so I might not be able to answer all of them. There are many questions that need to be answered by your child</a:t>
            </a:r>
            <a:r>
              <a:rPr lang="en-US" altLang="en-US" smtClean="0"/>
              <a:t>’</a:t>
            </a:r>
            <a:r>
              <a:rPr lang="en-US" smtClean="0"/>
              <a:t>s doctor.</a:t>
            </a:r>
          </a:p>
          <a:p>
            <a:pPr eaLnBrk="1" hangingPunct="1">
              <a:spcBef>
                <a:spcPct val="0"/>
              </a:spcBef>
            </a:pPr>
            <a:endParaRPr lang="en-US" smtClean="0"/>
          </a:p>
          <a:p>
            <a:pPr eaLnBrk="1" hangingPunct="1">
              <a:spcBef>
                <a:spcPct val="0"/>
              </a:spcBef>
            </a:pPr>
            <a:r>
              <a:rPr lang="en-US" smtClean="0"/>
              <a:t>So what do you think about vaccines in our community? Do any of you know a child who has had pertussis? </a:t>
            </a:r>
          </a:p>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F67CAD7A-63B3-49BD-BF43-27375941CD46}" type="slidenum">
              <a:rPr lang="en-US" smtClean="0">
                <a:latin typeface="Calibri" pitchFamily="34" charset="0"/>
              </a:rPr>
              <a:pPr eaLnBrk="1" hangingPunct="1"/>
              <a:t>10</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I'm here today to talk to you about how important vaccines are for the health of our children and our community! (Use this slide to really pump up the crowd)</a:t>
            </a:r>
          </a:p>
          <a:p>
            <a:pPr eaLnBrk="1" hangingPunct="1">
              <a:spcBef>
                <a:spcPct val="0"/>
              </a:spcBef>
            </a:pPr>
            <a:endParaRPr lang="en-US" smtClean="0"/>
          </a:p>
          <a:p>
            <a:pPr eaLnBrk="1" hangingPunct="1">
              <a:spcBef>
                <a:spcPct val="0"/>
              </a:spcBef>
            </a:pPr>
            <a:r>
              <a:rPr lang="en-US" smtClean="0"/>
              <a:t>I became a vaccine advocate because: </a:t>
            </a:r>
          </a:p>
          <a:p>
            <a:pPr marL="639763" lvl="1" indent="-174625" eaLnBrk="1" hangingPunct="1">
              <a:spcBef>
                <a:spcPct val="0"/>
              </a:spcBef>
              <a:buFontTx/>
              <a:buChar char="•"/>
            </a:pPr>
            <a:r>
              <a:rPr lang="en-US" smtClean="0"/>
              <a:t>For me and my family, b</a:t>
            </a:r>
            <a:r>
              <a:rPr lang="en-US" smtClean="0">
                <a:solidFill>
                  <a:srgbClr val="000000"/>
                </a:solidFill>
              </a:rPr>
              <a:t>eing part of a community means being part of a bigger whole. It means</a:t>
            </a:r>
            <a:r>
              <a:rPr lang="en-US" b="1" smtClean="0">
                <a:solidFill>
                  <a:srgbClr val="000000"/>
                </a:solidFill>
              </a:rPr>
              <a:t> </a:t>
            </a:r>
            <a:r>
              <a:rPr lang="en-US" smtClean="0">
                <a:solidFill>
                  <a:srgbClr val="000000"/>
                </a:solidFill>
              </a:rPr>
              <a:t>unifying</a:t>
            </a:r>
            <a:r>
              <a:rPr lang="en-US" b="1" smtClean="0">
                <a:solidFill>
                  <a:srgbClr val="000000"/>
                </a:solidFill>
              </a:rPr>
              <a:t> </a:t>
            </a:r>
            <a:r>
              <a:rPr lang="en-US" smtClean="0">
                <a:solidFill>
                  <a:srgbClr val="000000"/>
                </a:solidFill>
              </a:rPr>
              <a:t>on issues that matter to our community</a:t>
            </a:r>
            <a:r>
              <a:rPr lang="en-US" altLang="en-US" smtClean="0">
                <a:solidFill>
                  <a:srgbClr val="000000"/>
                </a:solidFill>
              </a:rPr>
              <a:t>’</a:t>
            </a:r>
            <a:r>
              <a:rPr lang="en-US" smtClean="0">
                <a:solidFill>
                  <a:srgbClr val="000000"/>
                </a:solidFill>
              </a:rPr>
              <a:t>s health. </a:t>
            </a:r>
            <a:r>
              <a:rPr lang="en-US" b="1" smtClean="0">
                <a:solidFill>
                  <a:srgbClr val="000000"/>
                </a:solidFill>
              </a:rPr>
              <a:t>Immunity Community = UNITY. </a:t>
            </a:r>
          </a:p>
          <a:p>
            <a:pPr marL="639763" lvl="1" indent="-174625" eaLnBrk="1" hangingPunct="1">
              <a:spcBef>
                <a:spcPct val="0"/>
              </a:spcBef>
              <a:buFontTx/>
              <a:buChar char="•"/>
            </a:pPr>
            <a:r>
              <a:rPr lang="en-US" smtClean="0">
                <a:solidFill>
                  <a:srgbClr val="000000"/>
                </a:solidFill>
              </a:rPr>
              <a:t>It</a:t>
            </a:r>
            <a:r>
              <a:rPr lang="en-US" altLang="en-US" smtClean="0">
                <a:solidFill>
                  <a:srgbClr val="000000"/>
                </a:solidFill>
              </a:rPr>
              <a:t>’</a:t>
            </a:r>
            <a:r>
              <a:rPr lang="en-US" smtClean="0">
                <a:solidFill>
                  <a:srgbClr val="000000"/>
                </a:solidFill>
              </a:rPr>
              <a:t>s time that we all share our belief that vaccination is a safe and healthy choice for our family. </a:t>
            </a:r>
          </a:p>
          <a:p>
            <a:pPr marL="639763" lvl="1" indent="-174625" eaLnBrk="1" hangingPunct="1">
              <a:spcBef>
                <a:spcPct val="0"/>
              </a:spcBef>
              <a:buFontTx/>
              <a:buChar char="•"/>
            </a:pPr>
            <a:r>
              <a:rPr lang="en-US" smtClean="0">
                <a:solidFill>
                  <a:srgbClr val="000000"/>
                </a:solidFill>
              </a:rPr>
              <a:t>Together we</a:t>
            </a:r>
            <a:r>
              <a:rPr lang="en-US" altLang="en-US" smtClean="0">
                <a:solidFill>
                  <a:srgbClr val="000000"/>
                </a:solidFill>
              </a:rPr>
              <a:t>’</a:t>
            </a:r>
            <a:r>
              <a:rPr lang="en-US" smtClean="0">
                <a:solidFill>
                  <a:srgbClr val="000000"/>
                </a:solidFill>
              </a:rPr>
              <a:t>ll spread knowledge to our community that will stamp out illness and misinformation. </a:t>
            </a:r>
          </a:p>
          <a:p>
            <a:pPr marL="639763" lvl="1" indent="-174625" eaLnBrk="1" hangingPunct="1">
              <a:spcBef>
                <a:spcPct val="0"/>
              </a:spcBef>
              <a:buFontTx/>
              <a:buChar char="•"/>
            </a:pPr>
            <a:r>
              <a:rPr lang="en-US" smtClean="0">
                <a:solidFill>
                  <a:srgbClr val="000000"/>
                </a:solidFill>
              </a:rPr>
              <a:t>(finish off with a personal bullet about what has drawn you to vaccines)</a:t>
            </a:r>
            <a:endParaRPr lang="en-US" smtClean="0"/>
          </a:p>
          <a:p>
            <a:pPr eaLnBrk="1" hangingPunct="1">
              <a:spcBef>
                <a:spcPct val="0"/>
              </a:spcBef>
            </a:pPr>
            <a:endParaRPr lang="en-US" smtClean="0"/>
          </a:p>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F47156F9-F360-43A7-AE2D-AD0E455EF3B3}" type="slidenum">
              <a:rPr lang="en-US" smtClean="0">
                <a:latin typeface="Calibri" pitchFamily="34" charset="0"/>
              </a:rPr>
              <a:pPr eaLnBrk="1" hangingPunct="1"/>
              <a:t>2</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2400" dirty="0" smtClean="0"/>
              <a:t>Vax Northwest has expertise in preventive medicine, infectious disease, public health, social marketing, health behavior, and resource development. </a:t>
            </a:r>
          </a:p>
          <a:p>
            <a:pPr eaLnBrk="1" hangingPunct="1">
              <a:spcBef>
                <a:spcPct val="0"/>
              </a:spcBef>
            </a:pPr>
            <a:endParaRPr lang="en-US" sz="2400" dirty="0" smtClean="0"/>
          </a:p>
          <a:p>
            <a:pPr eaLnBrk="1" hangingPunct="1">
              <a:spcBef>
                <a:spcPct val="0"/>
              </a:spcBef>
            </a:pPr>
            <a:r>
              <a:rPr lang="en-US" sz="2400" dirty="0" smtClean="0"/>
              <a:t>The partners are: </a:t>
            </a:r>
            <a:r>
              <a:rPr lang="en-US" sz="2400" dirty="0" err="1" smtClean="0"/>
              <a:t>GroupHealth</a:t>
            </a:r>
            <a:r>
              <a:rPr lang="en-US" sz="2400" smtClean="0"/>
              <a:t>, Washington State Department of Health, WithinReach, Community Pediatric Foundation of Washington, and Seattle Children</a:t>
            </a:r>
            <a:r>
              <a:rPr lang="en-US" altLang="en-US" sz="2400" smtClean="0"/>
              <a:t>’</a:t>
            </a:r>
            <a:r>
              <a:rPr lang="en-US" sz="2400" smtClean="0"/>
              <a:t>s Hospital.</a:t>
            </a:r>
          </a:p>
          <a:p>
            <a:pPr eaLnBrk="1" hangingPunct="1">
              <a:spcBef>
                <a:spcPct val="0"/>
              </a:spcBef>
            </a:pPr>
            <a:endParaRPr lang="en-US" dirty="0" smtClean="0"/>
          </a:p>
          <a:p>
            <a:pPr eaLnBrk="1" hangingPunct="1">
              <a:spcBef>
                <a:spcPct val="0"/>
              </a:spcBef>
            </a:pPr>
            <a:r>
              <a:rPr lang="en-US" sz="2400" dirty="0" smtClean="0"/>
              <a:t>More than professionals, we</a:t>
            </a:r>
            <a:r>
              <a:rPr lang="en-US" altLang="en-US" sz="2400" dirty="0" smtClean="0"/>
              <a:t>’</a:t>
            </a:r>
            <a:r>
              <a:rPr lang="en-US" sz="2400" dirty="0" smtClean="0"/>
              <a:t>re also parents, grandparents, and community members who care about keeping our community healthy. We want to find effective, proven approaches to address the problem of vaccine hesitancy. </a:t>
            </a:r>
            <a:r>
              <a:rPr lang="en-US" b="1" dirty="0" smtClean="0"/>
              <a:t>The vision of Vax Northwest is to ensure that parents have access to accurate, reliable information about the benefits and risks of vaccines</a:t>
            </a:r>
            <a:r>
              <a:rPr lang="en-US" dirty="0" smtClean="0"/>
              <a:t>.</a:t>
            </a:r>
          </a:p>
          <a:p>
            <a:pPr eaLnBrk="1" hangingPunct="1">
              <a:spcBef>
                <a:spcPct val="0"/>
              </a:spcBef>
            </a:pPr>
            <a:endParaRPr lang="en-US" dirty="0" smtClean="0"/>
          </a:p>
          <a:p>
            <a:pPr eaLnBrk="1" hangingPunct="1">
              <a:spcBef>
                <a:spcPct val="0"/>
              </a:spcBef>
            </a:pPr>
            <a:r>
              <a:rPr lang="en-US" sz="2400" dirty="0" smtClean="0"/>
              <a:t>Parents need reliable information on the risks of vaccine-preventable diseases and the value of vaccines. The Immunity Community campaign helps you to share your beliefs that vaccines are a good decision for your family and your community. </a:t>
            </a:r>
            <a:r>
              <a:rPr lang="en-US" dirty="0" smtClean="0"/>
              <a:t>Vax Northwest is also providing tools and resources to doctors to support their interactions and conversations with parents who are hesitant about vaccines. </a:t>
            </a:r>
          </a:p>
          <a:p>
            <a:pPr eaLnBrk="1" hangingPunct="1">
              <a:spcBef>
                <a:spcPct val="0"/>
              </a:spcBef>
            </a:pPr>
            <a:r>
              <a:rPr lang="en-US" dirty="0" smtClean="0"/>
              <a:t> </a:t>
            </a:r>
          </a:p>
          <a:p>
            <a:pPr eaLnBrk="1" hangingPunct="1">
              <a:spcBef>
                <a:spcPct val="0"/>
              </a:spcBef>
            </a:pPr>
            <a:r>
              <a:rPr lang="en-US" dirty="0" smtClean="0"/>
              <a:t>Vax Northwest does not accept financial support from the pharmaceutical industry.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5A3FAEE2-4F19-413D-AB59-C3C8A51AA332}"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Most of us already vaccinate our kids.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According to the latest data, </a:t>
            </a:r>
            <a:r>
              <a:rPr lang="en-US" b="1" dirty="0" smtClean="0"/>
              <a:t>67.4%</a:t>
            </a:r>
            <a:r>
              <a:rPr lang="en-US" dirty="0" smtClean="0"/>
              <a:t> of children are fully vaccinated by the age of three. Centers for Disease Control and Prevention. </a:t>
            </a:r>
            <a:r>
              <a:rPr lang="en-US" altLang="en-US" dirty="0" smtClean="0"/>
              <a:t>“</a:t>
            </a:r>
            <a:r>
              <a:rPr lang="en-US" dirty="0" smtClean="0"/>
              <a:t>U.S. Vaccination Coverage Reported via NIS.</a:t>
            </a:r>
            <a:r>
              <a:rPr lang="en-US" altLang="en-US" dirty="0" smtClean="0"/>
              <a:t>”</a:t>
            </a:r>
            <a:r>
              <a:rPr lang="en-US" dirty="0" smtClean="0"/>
              <a:t> Last revised on August 2015. </a:t>
            </a:r>
            <a:r>
              <a:rPr lang="en-US" u="sng" dirty="0" smtClean="0"/>
              <a:t>www.cdc.gov/vaccines/stats-surv/nis/default.htm#nis</a:t>
            </a:r>
            <a:r>
              <a:rPr lang="en-US" sz="1000" u="sng" dirty="0" smtClean="0"/>
              <a:t>.</a:t>
            </a:r>
            <a:endParaRPr lang="en-US" sz="1000" dirty="0" smtClean="0"/>
          </a:p>
          <a:p>
            <a:pPr eaLnBrk="1" hangingPunct="1">
              <a:spcBef>
                <a:spcPct val="0"/>
              </a:spcBef>
            </a:pPr>
            <a:r>
              <a:rPr lang="en-US" dirty="0" smtClean="0"/>
              <a:t>Last revised on September 8, 2012. </a:t>
            </a:r>
            <a:r>
              <a:rPr lang="en-US" u="sng" dirty="0" smtClean="0"/>
              <a:t>www.cdc.gov/vaccines/stats-surv/nis/default.htm#nis.</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Washington has</a:t>
            </a:r>
            <a:r>
              <a:rPr lang="en-US" baseline="0" dirty="0" smtClean="0"/>
              <a:t> one of the </a:t>
            </a:r>
            <a:r>
              <a:rPr lang="en-US" dirty="0" smtClean="0"/>
              <a:t>highest vaccine exemption rate for school-age children in the country at </a:t>
            </a:r>
            <a:r>
              <a:rPr lang="en-US" b="1" dirty="0" smtClean="0"/>
              <a:t>4.5%</a:t>
            </a:r>
            <a:r>
              <a:rPr lang="en-US" dirty="0" smtClean="0"/>
              <a:t>. At some schools, it is </a:t>
            </a:r>
            <a:r>
              <a:rPr lang="en-US" b="1" dirty="0" smtClean="0"/>
              <a:t>10%</a:t>
            </a:r>
            <a:r>
              <a:rPr lang="en-US" dirty="0" smtClean="0"/>
              <a:t> or higher. Centers for Disease Control and Prevention. http://www.doh.wa.gov/portals/1/documents/pubs/348-243ExemptionDataK-12.pdf </a:t>
            </a:r>
          </a:p>
          <a:p>
            <a:pPr eaLnBrk="1" hangingPunct="1">
              <a:spcBef>
                <a:spcPct val="0"/>
              </a:spcBef>
            </a:pPr>
            <a:endParaRPr lang="en-US" dirty="0" smtClean="0"/>
          </a:p>
          <a:p>
            <a:pPr eaLnBrk="1" hangingPunct="1">
              <a:spcBef>
                <a:spcPct val="0"/>
              </a:spcBef>
            </a:pPr>
            <a:r>
              <a:rPr lang="en-US" dirty="0" smtClean="0"/>
              <a:t>At our school [insert specific facts about your school – the Immunity Community Team can help you get that data]. Find your rate at: http://www.schooldigger.com/WAImmunization/ </a:t>
            </a:r>
          </a:p>
          <a:p>
            <a:pPr eaLnBrk="1" hangingPunct="1">
              <a:spcBef>
                <a:spcPct val="0"/>
              </a:spcBef>
            </a:pPr>
            <a:endParaRPr lang="en-US" dirty="0" smtClean="0"/>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AAC9163A-8153-4F5A-ACAD-2333FE7E2740}" type="slidenum">
              <a:rPr lang="en-US" smtClean="0">
                <a:latin typeface="Calibri" pitchFamily="34" charset="0"/>
              </a:rPr>
              <a:pPr eaLnBrk="1" hangingPunct="1"/>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maps show the increase</a:t>
            </a:r>
            <a:r>
              <a:rPr lang="en-US" baseline="0" dirty="0" smtClean="0"/>
              <a:t> in counties with school entry exemption rates from 5-10% in 1999 to over 10% in 2011. </a:t>
            </a:r>
          </a:p>
          <a:p>
            <a:endParaRPr lang="en-US" baseline="0" dirty="0" smtClean="0"/>
          </a:p>
          <a:p>
            <a:pPr defTabSz="913979">
              <a:defRPr/>
            </a:pPr>
            <a:r>
              <a:rPr lang="en-US" baseline="0" dirty="0" smtClean="0"/>
              <a:t>As you can see the red areas in the past 11 years has grown considerably. </a:t>
            </a:r>
            <a:r>
              <a:rPr lang="en-US" baseline="0" dirty="0" smtClean="0">
                <a:solidFill>
                  <a:srgbClr val="FF0000"/>
                </a:solidFill>
              </a:rPr>
              <a:t>Had to create a new category to show areas with over 10% exemption rates; and some schools its much higher than 10%</a:t>
            </a:r>
          </a:p>
          <a:p>
            <a:endParaRPr lang="en-US" baseline="0" dirty="0" smtClean="0"/>
          </a:p>
          <a:p>
            <a:r>
              <a:rPr lang="en-US" baseline="0" dirty="0" smtClean="0"/>
              <a:t>Our community immunity is waning.</a:t>
            </a:r>
          </a:p>
          <a:p>
            <a:endParaRPr lang="en-US" baseline="0" dirty="0" smtClean="0"/>
          </a:p>
          <a:p>
            <a:r>
              <a:rPr lang="en-US" baseline="0" dirty="0" smtClean="0"/>
              <a:t>Two counties on 2011 map that are white – Columbia and Garfield; unreported Data!</a:t>
            </a:r>
            <a:endParaRPr lang="en-US" dirty="0" smtClean="0"/>
          </a:p>
          <a:p>
            <a:endParaRPr lang="en-US" dirty="0"/>
          </a:p>
        </p:txBody>
      </p:sp>
      <p:sp>
        <p:nvSpPr>
          <p:cNvPr id="4" name="Slide Number Placeholder 3"/>
          <p:cNvSpPr>
            <a:spLocks noGrp="1"/>
          </p:cNvSpPr>
          <p:nvPr>
            <p:ph type="sldNum" sz="quarter" idx="10"/>
          </p:nvPr>
        </p:nvSpPr>
        <p:spPr/>
        <p:txBody>
          <a:bodyPr/>
          <a:lstStyle/>
          <a:p>
            <a:fld id="{BD70A0F5-92E5-4BA3-BF0E-B52CE80684EE}" type="slidenum">
              <a:rPr lang="en-US" smtClean="0"/>
              <a:pPr/>
              <a:t>5</a:t>
            </a:fld>
            <a:endParaRPr lang="en-US" dirty="0"/>
          </a:p>
        </p:txBody>
      </p:sp>
    </p:spTree>
    <p:extLst>
      <p:ext uri="{BB962C8B-B14F-4D97-AF65-F5344CB8AC3E}">
        <p14:creationId xmlns:p14="http://schemas.microsoft.com/office/powerpoint/2010/main" val="293768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Vaccines allow kids to keep playing and learning rather than staying home sick. In the Immunity Community, it's hard to see the benefits of vaccines because, when vaccines work, we don</a:t>
            </a:r>
            <a:r>
              <a:rPr lang="en-US" altLang="en-US" dirty="0" smtClean="0"/>
              <a:t>’</a:t>
            </a:r>
            <a:r>
              <a:rPr lang="en-US" dirty="0" smtClean="0"/>
              <a:t>t see anything dramatic. Kids and communities simply stay healthy. </a:t>
            </a:r>
          </a:p>
          <a:p>
            <a:pPr>
              <a:spcBef>
                <a:spcPct val="0"/>
              </a:spcBef>
            </a:pPr>
            <a:r>
              <a:rPr lang="en-US" dirty="0" smtClean="0"/>
              <a:t> </a:t>
            </a:r>
          </a:p>
          <a:p>
            <a:pPr>
              <a:spcBef>
                <a:spcPct val="0"/>
              </a:spcBef>
            </a:pPr>
            <a:r>
              <a:rPr lang="en-US" dirty="0" smtClean="0"/>
              <a:t>Our current vaccine schedule protects kids against 14 diseases! These diseases are nasty too. They can cause kids to be sick for days, hospitalized, afflicted with lifelong disabilities, and in some cases, to die. Vaccines protect against these diseases.</a:t>
            </a:r>
          </a:p>
          <a:p>
            <a:pPr>
              <a:spcBef>
                <a:spcPct val="0"/>
              </a:spcBef>
            </a:pPr>
            <a:endParaRPr lang="en-US" dirty="0" smtClean="0"/>
          </a:p>
          <a:p>
            <a:pPr>
              <a:spcBef>
                <a:spcPct val="0"/>
              </a:spcBef>
            </a:pPr>
            <a:r>
              <a:rPr lang="en-US" dirty="0" smtClean="0"/>
              <a:t>It's true we don't see many of these diseases, but it doesn't mean they are gone.  It is because of vaccines that we have seen a decrease in these diseases in the U.S. When vaccination rates decrease, diseases can become more common in our communities. We had major measles and whooping cough (pertussis) outbreaks in the U.S. in 2012</a:t>
            </a:r>
            <a:r>
              <a:rPr lang="en-US" baseline="0" dirty="0" smtClean="0"/>
              <a:t> - 2015</a:t>
            </a:r>
            <a:r>
              <a:rPr lang="en-US" dirty="0" smtClean="0"/>
              <a:t>. </a:t>
            </a:r>
          </a:p>
          <a:p>
            <a:pPr>
              <a:spcBef>
                <a:spcPct val="0"/>
              </a:spcBef>
            </a:pPr>
            <a:endParaRPr lang="en-US" dirty="0" smtClean="0"/>
          </a:p>
          <a:p>
            <a:pPr lvl="1">
              <a:lnSpc>
                <a:spcPct val="90000"/>
              </a:lnSpc>
            </a:pPr>
            <a:r>
              <a:rPr lang="en-US" sz="2200" dirty="0"/>
              <a:t>2012:  4,918 cases of whooping cough reported in WA state and 48,277 in the U.S.  There were 20 related deaths. </a:t>
            </a:r>
          </a:p>
          <a:p>
            <a:pPr lvl="1">
              <a:lnSpc>
                <a:spcPct val="90000"/>
              </a:lnSpc>
            </a:pPr>
            <a:r>
              <a:rPr lang="en-US" sz="2200" dirty="0"/>
              <a:t>2013:  11 outbreaks and 159 cases of measles have been reported and 16,138 cases of whooping cough in the U.S.</a:t>
            </a:r>
          </a:p>
          <a:p>
            <a:pPr lvl="1">
              <a:lnSpc>
                <a:spcPct val="90000"/>
              </a:lnSpc>
            </a:pPr>
            <a:r>
              <a:rPr lang="en-US" sz="2200" dirty="0"/>
              <a:t>2014: 23 outbreaks and 592 cases of measles across 21 states, the highest number of cases since measles elimination was document in the U.S. in 2000</a:t>
            </a:r>
          </a:p>
          <a:p>
            <a:pPr marL="457194" lvl="1" defTabSz="914389">
              <a:lnSpc>
                <a:spcPct val="90000"/>
              </a:lnSpc>
            </a:pPr>
            <a:r>
              <a:rPr lang="en-US" sz="2200" dirty="0"/>
              <a:t>2015:  so far 5 outbreaks and 188 cases of measles across 24 states and the first death of measles in the U.S. in 12 years in Clallam county. 1,214 cases of whooping cough reported statewide. </a:t>
            </a:r>
          </a:p>
          <a:p>
            <a:pPr marL="457194" lvl="1" defTabSz="914389">
              <a:lnSpc>
                <a:spcPct val="90000"/>
              </a:lnSpc>
            </a:pPr>
            <a:r>
              <a:rPr lang="en-US" sz="2400" dirty="0"/>
              <a:t>http://www.cdc.gov/measles/cases-outbreaks.html </a:t>
            </a:r>
            <a:endParaRPr lang="en-US" sz="2200" dirty="0"/>
          </a:p>
          <a:p>
            <a:pPr lvl="1">
              <a:lnSpc>
                <a:spcPct val="90000"/>
              </a:lnSpc>
            </a:pPr>
            <a:endParaRPr lang="en-US" sz="2200" dirty="0"/>
          </a:p>
          <a:p>
            <a:pPr defTabSz="881380">
              <a:spcBef>
                <a:spcPct val="0"/>
              </a:spcBef>
              <a:buFont typeface="Arial" pitchFamily="34" charset="0"/>
              <a:buChar char="•"/>
              <a:defRPr/>
            </a:pPr>
            <a:endParaRPr lang="en-US" dirty="0"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MS PGothic" pitchFamily="34" charset="-128"/>
              </a:defRPr>
            </a:lvl1pPr>
            <a:lvl2pPr marL="742558" indent="-285600">
              <a:defRPr>
                <a:solidFill>
                  <a:schemeClr val="tx1"/>
                </a:solidFill>
                <a:latin typeface="Tw Cen MT" charset="0"/>
                <a:ea typeface="MS PGothic" pitchFamily="34" charset="-128"/>
              </a:defRPr>
            </a:lvl2pPr>
            <a:lvl3pPr marL="1142396" indent="-228480">
              <a:defRPr>
                <a:solidFill>
                  <a:schemeClr val="tx1"/>
                </a:solidFill>
                <a:latin typeface="Tw Cen MT" charset="0"/>
                <a:ea typeface="MS PGothic" pitchFamily="34" charset="-128"/>
              </a:defRPr>
            </a:lvl3pPr>
            <a:lvl4pPr marL="1599354" indent="-228480">
              <a:defRPr>
                <a:solidFill>
                  <a:schemeClr val="tx1"/>
                </a:solidFill>
                <a:latin typeface="Tw Cen MT" charset="0"/>
                <a:ea typeface="MS PGothic" pitchFamily="34" charset="-128"/>
              </a:defRPr>
            </a:lvl4pPr>
            <a:lvl5pPr marL="2056317" indent="-228480">
              <a:defRPr>
                <a:solidFill>
                  <a:schemeClr val="tx1"/>
                </a:solidFill>
                <a:latin typeface="Tw Cen MT" charset="0"/>
                <a:ea typeface="MS PGothic" pitchFamily="34" charset="-128"/>
              </a:defRPr>
            </a:lvl5pPr>
            <a:lvl6pPr marL="2513273" indent="-228480" fontAlgn="base">
              <a:spcBef>
                <a:spcPct val="0"/>
              </a:spcBef>
              <a:spcAft>
                <a:spcPct val="0"/>
              </a:spcAft>
              <a:defRPr>
                <a:solidFill>
                  <a:schemeClr val="tx1"/>
                </a:solidFill>
                <a:latin typeface="Tw Cen MT" charset="0"/>
                <a:ea typeface="MS PGothic" pitchFamily="34" charset="-128"/>
              </a:defRPr>
            </a:lvl6pPr>
            <a:lvl7pPr marL="2970231" indent="-228480" fontAlgn="base">
              <a:spcBef>
                <a:spcPct val="0"/>
              </a:spcBef>
              <a:spcAft>
                <a:spcPct val="0"/>
              </a:spcAft>
              <a:defRPr>
                <a:solidFill>
                  <a:schemeClr val="tx1"/>
                </a:solidFill>
                <a:latin typeface="Tw Cen MT" charset="0"/>
                <a:ea typeface="MS PGothic" pitchFamily="34" charset="-128"/>
              </a:defRPr>
            </a:lvl7pPr>
            <a:lvl8pPr marL="3427191" indent="-228480" fontAlgn="base">
              <a:spcBef>
                <a:spcPct val="0"/>
              </a:spcBef>
              <a:spcAft>
                <a:spcPct val="0"/>
              </a:spcAft>
              <a:defRPr>
                <a:solidFill>
                  <a:schemeClr val="tx1"/>
                </a:solidFill>
                <a:latin typeface="Tw Cen MT" charset="0"/>
                <a:ea typeface="MS PGothic" pitchFamily="34" charset="-128"/>
              </a:defRPr>
            </a:lvl8pPr>
            <a:lvl9pPr marL="3884148" indent="-228480" fontAlgn="base">
              <a:spcBef>
                <a:spcPct val="0"/>
              </a:spcBef>
              <a:spcAft>
                <a:spcPct val="0"/>
              </a:spcAft>
              <a:defRPr>
                <a:solidFill>
                  <a:schemeClr val="tx1"/>
                </a:solidFill>
                <a:latin typeface="Tw Cen MT" charset="0"/>
                <a:ea typeface="MS PGothic" pitchFamily="34" charset="-128"/>
              </a:defRPr>
            </a:lvl9pPr>
          </a:lstStyle>
          <a:p>
            <a:fld id="{138C9F42-142C-4723-8E41-50EC9EFE44C0}" type="slidenum">
              <a:rPr lang="en-US">
                <a:solidFill>
                  <a:prstClr val="black"/>
                </a:solidFill>
                <a:latin typeface="Calibri" pitchFamily="34" charset="0"/>
              </a:rPr>
              <a:pPr/>
              <a:t>6</a:t>
            </a:fld>
            <a:endParaRPr lang="en-US" dirty="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To  Stop the Spread of Disease: </a:t>
            </a:r>
            <a:r>
              <a:rPr lang="en-US" smtClean="0"/>
              <a:t>A vaccine protects the child and also decreases the spread of that disease to others.</a:t>
            </a:r>
          </a:p>
          <a:p>
            <a:pPr eaLnBrk="1" hangingPunct="1">
              <a:spcBef>
                <a:spcPct val="0"/>
              </a:spcBef>
            </a:pPr>
            <a:r>
              <a:rPr lang="en-US" smtClean="0"/>
              <a:t> </a:t>
            </a:r>
          </a:p>
          <a:p>
            <a:pPr eaLnBrk="1" hangingPunct="1">
              <a:spcBef>
                <a:spcPct val="0"/>
              </a:spcBef>
            </a:pPr>
            <a:r>
              <a:rPr lang="en-US" b="1" smtClean="0"/>
              <a:t>To Build Community Immunity: </a:t>
            </a:r>
            <a:r>
              <a:rPr lang="en-US" smtClean="0"/>
              <a:t>By vaccinating most people, we can protect our entire community from diseases. If enough people choose not to vaccinate, it leaves an opening for disease to break through and spread. It</a:t>
            </a:r>
            <a:r>
              <a:rPr lang="en-US" altLang="en-US" smtClean="0"/>
              <a:t>’</a:t>
            </a:r>
            <a:r>
              <a:rPr lang="en-US" smtClean="0"/>
              <a:t>s important for everyone to take part in protecting the members of our community. </a:t>
            </a:r>
          </a:p>
          <a:p>
            <a:pPr eaLnBrk="1" hangingPunct="1">
              <a:spcBef>
                <a:spcPct val="0"/>
              </a:spcBef>
            </a:pPr>
            <a:r>
              <a:rPr lang="en-US" b="1" smtClean="0"/>
              <a:t> </a:t>
            </a:r>
            <a:endParaRPr lang="en-US" smtClean="0"/>
          </a:p>
          <a:p>
            <a:pPr eaLnBrk="1" hangingPunct="1">
              <a:spcBef>
                <a:spcPct val="0"/>
              </a:spcBef>
            </a:pPr>
            <a:r>
              <a:rPr lang="en-US" b="1" smtClean="0"/>
              <a:t>To Protect People Too Sick to Vaccinate:</a:t>
            </a:r>
            <a:r>
              <a:rPr lang="en-US" smtClean="0"/>
              <a:t> Some kids can never get vaccinated. Children with illnesses like leukemia, other cancers, heart problems, or even some kids with asthma are too sick to get vaccinations. Some teens, adults, and elderly can also be too sick to get protection with vaccination. </a:t>
            </a:r>
          </a:p>
          <a:p>
            <a:pPr eaLnBrk="1" hangingPunct="1">
              <a:spcBef>
                <a:spcPct val="0"/>
              </a:spcBef>
            </a:pPr>
            <a:r>
              <a:rPr lang="en-US" b="1" smtClean="0"/>
              <a:t> </a:t>
            </a:r>
            <a:endParaRPr lang="en-US" smtClean="0"/>
          </a:p>
          <a:p>
            <a:pPr eaLnBrk="1" hangingPunct="1">
              <a:spcBef>
                <a:spcPct val="0"/>
              </a:spcBef>
            </a:pPr>
            <a:r>
              <a:rPr lang="en-US" b="1" smtClean="0"/>
              <a:t>To Protect People Too Young or Too Old to Vaccinate: </a:t>
            </a:r>
            <a:r>
              <a:rPr lang="en-US" smtClean="0"/>
              <a:t>Some vaccines can</a:t>
            </a:r>
            <a:r>
              <a:rPr lang="en-US" altLang="en-US" smtClean="0"/>
              <a:t>’</a:t>
            </a:r>
            <a:r>
              <a:rPr lang="en-US" smtClean="0"/>
              <a:t>t be given to babies or the elderly because of their age, leaving them defenseless to those diseases. By vaccinating children on time, we build a community of immunity around babies and grandparents so they have a fighting chance.</a:t>
            </a:r>
          </a:p>
          <a:p>
            <a:pPr eaLnBrk="1" hangingPunct="1">
              <a:spcBef>
                <a:spcPct val="0"/>
              </a:spcBef>
            </a:pPr>
            <a:r>
              <a:rPr lang="en-US" b="1" smtClean="0"/>
              <a:t> </a:t>
            </a:r>
            <a:endParaRPr lang="en-US" smtClean="0"/>
          </a:p>
          <a:p>
            <a:pPr eaLnBrk="1" hangingPunct="1">
              <a:spcBef>
                <a:spcPct val="0"/>
              </a:spcBef>
            </a:pPr>
            <a:r>
              <a:rPr lang="en-US" b="1" smtClean="0"/>
              <a:t>To Protect Those Not Fully Immunized &amp; Those Who Do Not Get Full Protection: </a:t>
            </a:r>
            <a:r>
              <a:rPr lang="en-US" smtClean="0"/>
              <a:t>No vaccine is 100% effective. Some people don</a:t>
            </a:r>
            <a:r>
              <a:rPr lang="en-US" altLang="en-US" smtClean="0"/>
              <a:t>’</a:t>
            </a:r>
            <a:r>
              <a:rPr lang="en-US" smtClean="0"/>
              <a:t>t respond fully to a vaccine, or its protection has worn off and they need a booster shot. When most of us get vaccinated, we increase the protection for all.</a:t>
            </a:r>
          </a:p>
          <a:p>
            <a:pPr eaLnBrk="1" hangingPunct="1">
              <a:spcBef>
                <a:spcPct val="0"/>
              </a:spcBef>
            </a:pPr>
            <a:r>
              <a:rPr lang="en-US" b="1" smtClean="0"/>
              <a:t> </a:t>
            </a:r>
            <a:endParaRPr lang="en-US" smtClean="0"/>
          </a:p>
          <a:p>
            <a:pPr eaLnBrk="1" hangingPunct="1">
              <a:spcBef>
                <a:spcPct val="0"/>
              </a:spcBef>
            </a:pPr>
            <a:r>
              <a:rPr lang="en-US" b="1" smtClean="0"/>
              <a:t>To Strengthen the Body</a:t>
            </a:r>
            <a:r>
              <a:rPr lang="en-US" altLang="en-US" b="1" smtClean="0"/>
              <a:t>’</a:t>
            </a:r>
            <a:r>
              <a:rPr lang="en-US" b="1" smtClean="0"/>
              <a:t>s Natural Immunity:</a:t>
            </a:r>
            <a:r>
              <a:rPr lang="en-US" smtClean="0"/>
              <a:t>  The immunity gained from vaccination is similar to a natural infection without the risk of a natural disease. In fact, studies show that vaccinated children suffer fewer infections overall than unvaccinated children. </a:t>
            </a:r>
            <a:r>
              <a:rPr lang="en-US" baseline="30000" smtClean="0"/>
              <a:t>Washington State Department of Health Immunization Program CHILD Profile. </a:t>
            </a:r>
            <a:r>
              <a:rPr lang="en-US" i="1" baseline="30000" smtClean="0"/>
              <a:t>Plain Talk About Childhood Immunization. </a:t>
            </a:r>
            <a:r>
              <a:rPr lang="en-US" baseline="30000" smtClean="0"/>
              <a:t>19. Last revised January 25, 2009. </a:t>
            </a:r>
            <a:r>
              <a:rPr lang="en-US" u="sng" baseline="30000" smtClean="0">
                <a:hlinkClick r:id=""/>
              </a:rPr>
              <a:t>here.doh.wa.gov/materials/plain-talk-about-childhood-immunizations</a:t>
            </a:r>
            <a:r>
              <a:rPr lang="en-US" sz="1400" baseline="30000" smtClean="0"/>
              <a:t>. </a:t>
            </a: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647845E1-C7AB-483E-B9BD-2FD833E8B46A}" type="slidenum">
              <a:rPr lang="en-US" smtClean="0">
                <a:latin typeface="Calibri" pitchFamily="34" charset="0"/>
              </a:rPr>
              <a:pPr eaLnBrk="1" hangingPunct="1"/>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b="1" smtClean="0"/>
              <a:t>Don</a:t>
            </a:r>
            <a:r>
              <a:rPr lang="en-US" altLang="en-US" b="1" smtClean="0"/>
              <a:t>’</a:t>
            </a:r>
            <a:r>
              <a:rPr lang="en-US" b="1" smtClean="0"/>
              <a:t>t forget about your own vaccines!</a:t>
            </a:r>
            <a:r>
              <a:rPr lang="en-US" smtClean="0"/>
              <a:t> Many adults don</a:t>
            </a:r>
            <a:r>
              <a:rPr lang="en-US" altLang="en-US" smtClean="0"/>
              <a:t>’</a:t>
            </a:r>
            <a:r>
              <a:rPr lang="en-US" smtClean="0"/>
              <a:t>t realize that they also need to get vaccinated to prevent disease. Adults need an annual flu vaccination as well as a Tdap booster to protect against whooping cough (pertussis). Check with your doctor to make sure you have all the vaccines you need to stay healthy for your family!</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1AEAA683-A689-457F-BFFA-9599CC65D574}" type="slidenum">
              <a:rPr lang="en-US" smtClean="0">
                <a:latin typeface="Calibri" pitchFamily="34" charset="0"/>
              </a:rPr>
              <a:pPr eaLnBrk="1" hangingPunct="1"/>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 welcome you to check out these resources for more information about vaccines.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0EDD2FCC-9AAE-4AD9-BEDC-DA0ACB3E50E1}" type="slidenum">
              <a:rPr lang="en-US" smtClean="0">
                <a:latin typeface="Calibri" pitchFamily="34" charset="0"/>
              </a:rPr>
              <a:pPr eaLnBrk="1" hangingPunct="1"/>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rgbClr val="E8B5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E95CCD5-2B7B-4477-B4CB-CBBBEC7C477E}" type="datetimeFigureOut">
              <a:rPr lang="en-US"/>
              <a:pPr>
                <a:defRPr/>
              </a:pPr>
              <a:t>5/23/2017</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A4F6E78-79A0-443F-8B0B-0D467217F605}" type="slidenum">
              <a:rPr lang="en-US"/>
              <a:pPr>
                <a:defRPr/>
              </a:pPr>
              <a:t>‹#›</a:t>
            </a:fld>
            <a:endParaRPr lang="en-US"/>
          </a:p>
        </p:txBody>
      </p:sp>
    </p:spTree>
    <p:extLst>
      <p:ext uri="{BB962C8B-B14F-4D97-AF65-F5344CB8AC3E}">
        <p14:creationId xmlns:p14="http://schemas.microsoft.com/office/powerpoint/2010/main" val="26488107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2386E1C-4CCE-49C1-8903-911A716FC8D8}" type="datetimeFigureOut">
              <a:rPr lang="en-US"/>
              <a:pPr>
                <a:defRPr/>
              </a:pPr>
              <a:t>5/23/2017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0BFE563-09D0-4174-A2F5-3497AC96D41B}" type="slidenum">
              <a:rPr lang="en-US"/>
              <a:pPr>
                <a:defRPr/>
              </a:pPr>
              <a:t>‹#›</a:t>
            </a:fld>
            <a:endParaRPr lang="en-US"/>
          </a:p>
        </p:txBody>
      </p:sp>
    </p:spTree>
    <p:extLst>
      <p:ext uri="{BB962C8B-B14F-4D97-AF65-F5344CB8AC3E}">
        <p14:creationId xmlns:p14="http://schemas.microsoft.com/office/powerpoint/2010/main" val="265359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90943217-D394-45AC-9FB8-AB040D2A9114}" type="datetimeFigureOut">
              <a:rPr lang="en-US"/>
              <a:pPr>
                <a:defRPr/>
              </a:pPr>
              <a:t>5/23/2017</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3C8BC1A-F7C5-4748-9D2E-84FED8759C17}" type="slidenum">
              <a:rPr lang="en-US"/>
              <a:pPr>
                <a:defRPr/>
              </a:pPr>
              <a:t>‹#›</a:t>
            </a:fld>
            <a:endParaRPr lang="en-US"/>
          </a:p>
        </p:txBody>
      </p:sp>
    </p:spTree>
    <p:extLst>
      <p:ext uri="{BB962C8B-B14F-4D97-AF65-F5344CB8AC3E}">
        <p14:creationId xmlns:p14="http://schemas.microsoft.com/office/powerpoint/2010/main" val="208753510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9144" y="6053328"/>
            <a:ext cx="2249424" cy="713232"/>
          </a:xfrm>
          <a:prstGeom prst="rect">
            <a:avLst/>
          </a:prstGeom>
          <a:solidFill>
            <a:srgbClr val="E8B5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F8578B6-F783-4967-8DB0-23D8F90C8DF9}" type="datetimeFigureOut">
              <a:rPr lang="en-US" smtClean="0"/>
              <a:pPr/>
              <a:t>5/23/2017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C6E7F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791E4C2-13A3-42B6-A127-791DB9DE7DD2}" type="slidenum">
              <a:rPr lang="en-US" smtClean="0">
                <a:solidFill>
                  <a:srgbClr val="C6E7FC"/>
                </a:solidFill>
              </a:rPr>
              <a:pPr/>
              <a:t>‹#›</a:t>
            </a:fld>
            <a:endParaRPr lang="en-US" dirty="0">
              <a:solidFill>
                <a:srgbClr val="C6E7FC"/>
              </a:solidFill>
            </a:endParaRPr>
          </a:p>
        </p:txBody>
      </p:sp>
    </p:spTree>
    <p:extLst>
      <p:ext uri="{BB962C8B-B14F-4D97-AF65-F5344CB8AC3E}">
        <p14:creationId xmlns:p14="http://schemas.microsoft.com/office/powerpoint/2010/main" val="133874974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a:solidFill>
                  <a:srgbClr val="6EB152"/>
                </a:solidFill>
                <a:latin typeface="Calibri" pitchFamily="34" charset="0"/>
                <a:cs typeface="Calibri"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791E4C2-13A3-42B6-A127-791DB9DE7DD2}" type="slidenum">
              <a:rPr lang="en-US" smtClean="0"/>
              <a:pPr/>
              <a:t>‹#›</a:t>
            </a:fld>
            <a:endParaRPr lang="en-US" dirty="0"/>
          </a:p>
        </p:txBody>
      </p:sp>
      <p:sp>
        <p:nvSpPr>
          <p:cNvPr id="8" name="Content Placeholder 7"/>
          <p:cNvSpPr>
            <a:spLocks noGrp="1"/>
          </p:cNvSpPr>
          <p:nvPr>
            <p:ph sz="quarter" idx="1"/>
          </p:nvPr>
        </p:nvSpPr>
        <p:spPr>
          <a:xfrm>
            <a:off x="612648" y="1748790"/>
            <a:ext cx="8153400" cy="434721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914400"/>
            <a:ext cx="835180" cy="834390"/>
          </a:xfrm>
          <a:prstGeom prst="rect">
            <a:avLst/>
          </a:prstGeom>
          <a:ln>
            <a:noFill/>
          </a:ln>
          <a:effectLst/>
        </p:spPr>
      </p:pic>
    </p:spTree>
    <p:extLst>
      <p:ext uri="{BB962C8B-B14F-4D97-AF65-F5344CB8AC3E}">
        <p14:creationId xmlns:p14="http://schemas.microsoft.com/office/powerpoint/2010/main" val="355940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0" y="1600200"/>
            <a:ext cx="1295400" cy="990600"/>
          </a:xfrm>
          <a:prstGeom prst="rect">
            <a:avLst/>
          </a:prstGeom>
          <a:solidFill>
            <a:srgbClr val="E8B5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1371600" y="1600200"/>
            <a:ext cx="7772400" cy="990600"/>
          </a:xfrm>
          <a:prstGeom prst="rect">
            <a:avLst/>
          </a:prstGeom>
          <a:solidFill>
            <a:srgbClr val="64B2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791E4C2-13A3-42B6-A127-791DB9DE7DD2}"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073E87"/>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4727672"/>
            <a:ext cx="3093725" cy="1916971"/>
          </a:xfrm>
          <a:prstGeom prst="rect">
            <a:avLst/>
          </a:prstGeom>
        </p:spPr>
      </p:pic>
    </p:spTree>
    <p:extLst>
      <p:ext uri="{BB962C8B-B14F-4D97-AF65-F5344CB8AC3E}">
        <p14:creationId xmlns:p14="http://schemas.microsoft.com/office/powerpoint/2010/main" val="72275409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10" name="Slide Number Placeholder 9"/>
          <p:cNvSpPr>
            <a:spLocks noGrp="1"/>
          </p:cNvSpPr>
          <p:nvPr>
            <p:ph type="sldNum" sz="quarter" idx="16"/>
          </p:nvPr>
        </p:nvSpPr>
        <p:spPr/>
        <p:txBody>
          <a:bodyPr rtlCol="0"/>
          <a:lstStyle/>
          <a:p>
            <a:fld id="{D791E4C2-13A3-42B6-A127-791DB9DE7DD2}" type="slidenum">
              <a:rPr lang="en-US" smtClean="0">
                <a:solidFill>
                  <a:prstClr val="black"/>
                </a:solidFill>
              </a:rPr>
              <a:pPr/>
              <a:t>‹#›</a:t>
            </a:fld>
            <a:endParaRPr lang="en-US" dirty="0">
              <a:solidFill>
                <a:prstClr val="black"/>
              </a:solidFill>
            </a:endParaRPr>
          </a:p>
        </p:txBody>
      </p:sp>
      <p:sp>
        <p:nvSpPr>
          <p:cNvPr id="12" name="Footer Placeholder 11"/>
          <p:cNvSpPr>
            <a:spLocks noGrp="1"/>
          </p:cNvSpPr>
          <p:nvPr>
            <p:ph type="ftr" sz="quarter" idx="17"/>
          </p:nvPr>
        </p:nvSpPr>
        <p:spPr/>
        <p:txBody>
          <a:bodyPr rtlCol="0"/>
          <a:lstStyle/>
          <a:p>
            <a:endParaRPr lang="en-US" dirty="0">
              <a:solidFill>
                <a:srgbClr val="073E87"/>
              </a:solidFill>
            </a:endParaRPr>
          </a:p>
        </p:txBody>
      </p:sp>
    </p:spTree>
    <p:extLst>
      <p:ext uri="{BB962C8B-B14F-4D97-AF65-F5344CB8AC3E}">
        <p14:creationId xmlns:p14="http://schemas.microsoft.com/office/powerpoint/2010/main" val="21406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12" name="Slide Number Placeholder 11"/>
          <p:cNvSpPr>
            <a:spLocks noGrp="1"/>
          </p:cNvSpPr>
          <p:nvPr>
            <p:ph type="sldNum" sz="quarter" idx="16"/>
          </p:nvPr>
        </p:nvSpPr>
        <p:spPr/>
        <p:txBody>
          <a:bodyPr rtlCol="0"/>
          <a:lstStyle/>
          <a:p>
            <a:fld id="{D791E4C2-13A3-42B6-A127-791DB9DE7DD2}" type="slidenum">
              <a:rPr lang="en-US" smtClean="0">
                <a:solidFill>
                  <a:prstClr val="black"/>
                </a:solidFill>
              </a:rPr>
              <a:pPr/>
              <a:t>‹#›</a:t>
            </a:fld>
            <a:endParaRPr lang="en-US" dirty="0">
              <a:solidFill>
                <a:prstClr val="black"/>
              </a:solidFill>
            </a:endParaRPr>
          </a:p>
        </p:txBody>
      </p:sp>
      <p:sp>
        <p:nvSpPr>
          <p:cNvPr id="14" name="Footer Placeholder 13"/>
          <p:cNvSpPr>
            <a:spLocks noGrp="1"/>
          </p:cNvSpPr>
          <p:nvPr>
            <p:ph type="ftr" sz="quarter" idx="17"/>
          </p:nvPr>
        </p:nvSpPr>
        <p:spPr/>
        <p:txBody>
          <a:bodyPr rtlCol="0"/>
          <a:lstStyle/>
          <a:p>
            <a:endParaRPr lang="en-US" dirty="0">
              <a:solidFill>
                <a:srgbClr val="073E87"/>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6241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791E4C2-13A3-42B6-A127-791DB9DE7DD2}" type="slidenum">
              <a:rPr lang="en-US" smtClean="0"/>
              <a:pPr/>
              <a:t>‹#›</a:t>
            </a:fld>
            <a:endParaRPr lang="en-US" dirty="0"/>
          </a:p>
        </p:txBody>
      </p:sp>
    </p:spTree>
    <p:extLst>
      <p:ext uri="{BB962C8B-B14F-4D97-AF65-F5344CB8AC3E}">
        <p14:creationId xmlns:p14="http://schemas.microsoft.com/office/powerpoint/2010/main" val="129297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791E4C2-13A3-42B6-A127-791DB9DE7DD2}"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1492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791E4C2-13A3-42B6-A127-791DB9DE7DD2}"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7481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914400"/>
            <a:ext cx="835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2648" y="228600"/>
            <a:ext cx="8153400" cy="990600"/>
          </a:xfrm>
        </p:spPr>
        <p:txBody>
          <a:bodyPr/>
          <a:lstStyle>
            <a:lvl1pPr>
              <a:defRPr>
                <a:solidFill>
                  <a:srgbClr val="6EB152"/>
                </a:solidFill>
                <a:latin typeface="Calibri" pitchFamily="34" charset="0"/>
                <a:cs typeface="Calibri"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748790"/>
            <a:ext cx="8153400" cy="43472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AF6C655-E3D4-41DB-B19A-522C385276F9}" type="datetimeFigureOut">
              <a:rPr lang="en-US"/>
              <a:pPr>
                <a:defRPr/>
              </a:pPr>
              <a:t>5/23/2017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FFFFFF"/>
                </a:solidFill>
              </a:defRPr>
            </a:lvl1pPr>
          </a:lstStyle>
          <a:p>
            <a:pPr>
              <a:defRPr/>
            </a:pPr>
            <a:fld id="{33FD60A6-2606-42AA-B582-E5B2DDB8BBB8}" type="slidenum">
              <a:rPr lang="en-US"/>
              <a:pPr>
                <a:defRPr/>
              </a:pPr>
              <a:t>‹#›</a:t>
            </a:fld>
            <a:endParaRPr lang="en-US"/>
          </a:p>
        </p:txBody>
      </p:sp>
    </p:spTree>
    <p:extLst>
      <p:ext uri="{BB962C8B-B14F-4D97-AF65-F5344CB8AC3E}">
        <p14:creationId xmlns:p14="http://schemas.microsoft.com/office/powerpoint/2010/main" val="3608705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pattFill prst="ltHorz">
          <a:fgClr>
            <a:srgbClr val="64B2C9"/>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9144" y="4663440"/>
            <a:ext cx="1463040" cy="713232"/>
          </a:xfrm>
          <a:prstGeom prst="rect">
            <a:avLst/>
          </a:prstGeom>
          <a:solidFill>
            <a:srgbClr val="E8B5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1545336" y="4654296"/>
            <a:ext cx="7598664" cy="713232"/>
          </a:xfrm>
          <a:prstGeom prst="rect">
            <a:avLst/>
          </a:prstGeom>
          <a:solidFill>
            <a:srgbClr val="64B2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791E4C2-13A3-42B6-A127-791DB9DE7DD2}" type="slidenum">
              <a:rPr lang="en-US" smtClean="0">
                <a:solidFill>
                  <a:prstClr val="black"/>
                </a:solidFill>
              </a:rPr>
              <a:pPr/>
              <a:t>‹#›</a:t>
            </a:fld>
            <a:endParaRPr lang="en-US" dirty="0">
              <a:solidFill>
                <a:prstClr val="black"/>
              </a:solidFill>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073E87"/>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7751473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791E4C2-13A3-42B6-A127-791DB9DE7DD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6296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F8578B6-F783-4967-8DB0-23D8F90C8DF9}" type="datetimeFigureOut">
              <a:rPr lang="en-US" smtClean="0">
                <a:solidFill>
                  <a:srgbClr val="073E87"/>
                </a:solidFill>
              </a:rPr>
              <a:pPr/>
              <a:t>5/23/2017</a:t>
            </a:fld>
            <a:endParaRPr lang="en-US" dirty="0">
              <a:solidFill>
                <a:srgbClr val="073E87"/>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073E87"/>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791E4C2-13A3-42B6-A127-791DB9DE7DD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508823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868362"/>
          </a:xfrm>
          <a:prstGeom prst="rect">
            <a:avLst/>
          </a:prstGeom>
        </p:spPr>
        <p:txBody>
          <a:bodyPr/>
          <a:lstStyle>
            <a:lvl1pPr>
              <a:defRPr sz="2800" b="1">
                <a:solidFill>
                  <a:srgbClr val="FF661B"/>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4267200"/>
          </a:xfrm>
          <a:prstGeom prst="rect">
            <a:avLst/>
          </a:prstGeom>
        </p:spPr>
        <p:txBody>
          <a:bodyPr/>
          <a:lstStyle>
            <a:lvl1pPr>
              <a:buClr>
                <a:srgbClr val="DE6225"/>
              </a:buClr>
              <a:defRPr sz="3200">
                <a:solidFill>
                  <a:srgbClr val="555759"/>
                </a:solidFill>
              </a:defRPr>
            </a:lvl1pPr>
            <a:lvl2pPr>
              <a:buClr>
                <a:srgbClr val="DE6225"/>
              </a:buClr>
              <a:defRPr sz="2800">
                <a:solidFill>
                  <a:srgbClr val="555759"/>
                </a:solidFill>
              </a:defRPr>
            </a:lvl2pPr>
            <a:lvl3pPr>
              <a:defRPr sz="2400">
                <a:solidFill>
                  <a:srgbClr val="555759"/>
                </a:solidFill>
              </a:defRPr>
            </a:lvl3pPr>
            <a:lvl4pPr>
              <a:defRPr sz="2000">
                <a:solidFill>
                  <a:srgbClr val="555759"/>
                </a:solidFill>
              </a:defRPr>
            </a:lvl4pPr>
            <a:lvl5pPr>
              <a:defRPr sz="2000">
                <a:solidFill>
                  <a:srgbClr val="55575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529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rgbClr val="E8B5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rgbClr val="64B2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5438" y="5181600"/>
            <a:ext cx="3738562"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Date Placeholder 11"/>
          <p:cNvSpPr>
            <a:spLocks noGrp="1"/>
          </p:cNvSpPr>
          <p:nvPr>
            <p:ph type="dt" sz="half" idx="10"/>
          </p:nvPr>
        </p:nvSpPr>
        <p:spPr/>
        <p:txBody>
          <a:bodyPr/>
          <a:lstStyle>
            <a:lvl1pPr>
              <a:defRPr/>
            </a:lvl1pPr>
          </a:lstStyle>
          <a:p>
            <a:pPr>
              <a:defRPr/>
            </a:pPr>
            <a:fld id="{73818B6B-33EA-4906-980A-3B4A78679C51}" type="datetimeFigureOut">
              <a:rPr lang="en-US"/>
              <a:pPr>
                <a:defRPr/>
              </a:pPr>
              <a:t>5/23/2017</a:t>
            </a:fld>
            <a:endParaRPr lang="en-US"/>
          </a:p>
        </p:txBody>
      </p:sp>
      <p:sp>
        <p:nvSpPr>
          <p:cNvPr id="9"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47420A51-27FA-47D6-804B-9465038842FC}" type="slidenum">
              <a:rPr lang="en-US"/>
              <a:pPr>
                <a:defRPr/>
              </a:pPr>
              <a:t>‹#›</a:t>
            </a:fld>
            <a:endParaRPr lang="en-US"/>
          </a:p>
        </p:txBody>
      </p:sp>
      <p:sp>
        <p:nvSpPr>
          <p:cNvPr id="10"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253907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pPr>
              <a:defRPr/>
            </a:pPr>
            <a:fld id="{A19477BB-C284-4343-8321-B06D9A72D169}" type="datetimeFigureOut">
              <a:rPr lang="en-US"/>
              <a:pPr>
                <a:defRPr/>
              </a:pPr>
              <a:t>5/23/2017</a:t>
            </a:fld>
            <a:endParaRPr lang="en-US"/>
          </a:p>
        </p:txBody>
      </p:sp>
      <p:sp>
        <p:nvSpPr>
          <p:cNvPr id="6" name="Slide Number Placeholder 9"/>
          <p:cNvSpPr>
            <a:spLocks noGrp="1"/>
          </p:cNvSpPr>
          <p:nvPr>
            <p:ph type="sldNum" sz="quarter" idx="11"/>
          </p:nvPr>
        </p:nvSpPr>
        <p:spPr/>
        <p:txBody>
          <a:bodyPr/>
          <a:lstStyle>
            <a:lvl1pPr>
              <a:defRPr/>
            </a:lvl1pPr>
          </a:lstStyle>
          <a:p>
            <a:pPr>
              <a:defRPr/>
            </a:pPr>
            <a:fld id="{D029CD74-0EF5-4810-928E-4054EC661164}"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11076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pPr>
              <a:defRPr/>
            </a:pPr>
            <a:fld id="{88863AB6-037E-486E-8368-7E30D39C0A8C}" type="datetimeFigureOut">
              <a:rPr lang="en-US"/>
              <a:pPr>
                <a:defRPr/>
              </a:pPr>
              <a:t>5/23/2017</a:t>
            </a:fld>
            <a:endParaRPr lang="en-US"/>
          </a:p>
        </p:txBody>
      </p:sp>
      <p:sp>
        <p:nvSpPr>
          <p:cNvPr id="8" name="Slide Number Placeholder 11"/>
          <p:cNvSpPr>
            <a:spLocks noGrp="1"/>
          </p:cNvSpPr>
          <p:nvPr>
            <p:ph type="sldNum" sz="quarter" idx="11"/>
          </p:nvPr>
        </p:nvSpPr>
        <p:spPr/>
        <p:txBody>
          <a:bodyPr/>
          <a:lstStyle>
            <a:lvl1pPr>
              <a:defRPr/>
            </a:lvl1pPr>
          </a:lstStyle>
          <a:p>
            <a:pPr>
              <a:defRPr/>
            </a:pPr>
            <a:fld id="{8314E2DA-C8FE-4032-9FBD-A5F2D72E72A5}"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81805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85A0D09-B2CA-4733-94E8-59A6254BCD4B}" type="datetimeFigureOut">
              <a:rPr lang="en-US"/>
              <a:pPr>
                <a:defRPr/>
              </a:pPr>
              <a:t>5/23/2017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49CFBB2F-849A-4A73-B0F0-6E4128CD516E}" type="slidenum">
              <a:rPr lang="en-US"/>
              <a:pPr>
                <a:defRPr/>
              </a:pPr>
              <a:t>‹#›</a:t>
            </a:fld>
            <a:endParaRPr lang="en-US"/>
          </a:p>
        </p:txBody>
      </p:sp>
    </p:spTree>
    <p:extLst>
      <p:ext uri="{BB962C8B-B14F-4D97-AF65-F5344CB8AC3E}">
        <p14:creationId xmlns:p14="http://schemas.microsoft.com/office/powerpoint/2010/main" val="379717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31CB618-2CF3-484E-A349-90B8FD4B4B1C}" type="datetimeFigureOut">
              <a:rPr lang="en-US"/>
              <a:pPr>
                <a:defRPr/>
              </a:pPr>
              <a:t>5/23/2017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23D8A5F-C95B-4813-ABB5-F1534CDB398E}" type="slidenum">
              <a:rPr lang="en-US"/>
              <a:pPr>
                <a:defRPr/>
              </a:pPr>
              <a:t>‹#›</a:t>
            </a:fld>
            <a:endParaRPr lang="en-US"/>
          </a:p>
        </p:txBody>
      </p:sp>
    </p:spTree>
    <p:extLst>
      <p:ext uri="{BB962C8B-B14F-4D97-AF65-F5344CB8AC3E}">
        <p14:creationId xmlns:p14="http://schemas.microsoft.com/office/powerpoint/2010/main" val="2071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BDB45F7-83BB-4B91-A13A-0DC9C47C1C2F}" type="datetimeFigureOut">
              <a:rPr lang="en-US"/>
              <a:pPr>
                <a:defRPr/>
              </a:pPr>
              <a:t>5/23/2017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B599CAD5-E7F2-4645-9A89-31E919AE67F5}" type="slidenum">
              <a:rPr lang="en-US"/>
              <a:pPr>
                <a:defRPr/>
              </a:pPr>
              <a:t>‹#›</a:t>
            </a:fld>
            <a:endParaRPr lang="en-US"/>
          </a:p>
        </p:txBody>
      </p:sp>
    </p:spTree>
    <p:extLst>
      <p:ext uri="{BB962C8B-B14F-4D97-AF65-F5344CB8AC3E}">
        <p14:creationId xmlns:p14="http://schemas.microsoft.com/office/powerpoint/2010/main" val="399484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pattFill prst="ltHorz">
          <a:fgClr>
            <a:srgbClr val="64B2C9"/>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rgbClr val="E8B5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rgbClr val="64B2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fld id="{981753DA-8F90-46EA-AF22-A62D88706860}" type="datetimeFigureOut">
              <a:rPr lang="en-US"/>
              <a:pPr>
                <a:defRPr/>
              </a:pPr>
              <a:t>5/23/2017</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61C384B2-DD54-487C-8D91-442DE236A8C0}"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7249867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charset="0"/>
              </a:defRPr>
            </a:lvl1pPr>
          </a:lstStyle>
          <a:p>
            <a:pPr>
              <a:defRPr/>
            </a:pPr>
            <a:fld id="{96AA75C6-AA0D-442E-BF48-62422EA00AD9}" type="datetimeFigureOut">
              <a:rPr lang="en-US"/>
              <a:pPr>
                <a:defRPr/>
              </a:pPr>
              <a:t>5/23/2017</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rgbClr val="E8B5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rgbClr val="64B2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latin typeface="Tw Cen MT" charset="0"/>
              </a:defRPr>
            </a:lvl1pPr>
          </a:lstStyle>
          <a:p>
            <a:pPr>
              <a:defRPr/>
            </a:pPr>
            <a:fld id="{A7E9A923-C2E4-4CD4-9111-545444841C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895" r:id="rId10"/>
    <p:sldLayoutId id="2147483905" r:id="rId11"/>
  </p:sldLayoutIdLst>
  <p:txStyles>
    <p:titleStyle>
      <a:lvl1pPr algn="l" rtl="0" eaLnBrk="0" fontAlgn="base" hangingPunct="0">
        <a:spcBef>
          <a:spcPct val="0"/>
        </a:spcBef>
        <a:spcAft>
          <a:spcPct val="0"/>
        </a:spcAft>
        <a:defRPr sz="4000" b="1" kern="1200">
          <a:solidFill>
            <a:srgbClr val="6EB152"/>
          </a:solidFill>
          <a:latin typeface="Calibri" pitchFamily="34" charset="0"/>
          <a:ea typeface="MS PGothic" pitchFamily="34" charset="-128"/>
          <a:cs typeface="Calibri" pitchFamily="34" charset="0"/>
        </a:defRPr>
      </a:lvl1pPr>
      <a:lvl2pPr algn="l" rtl="0" eaLnBrk="0" fontAlgn="base" hangingPunct="0">
        <a:spcBef>
          <a:spcPct val="0"/>
        </a:spcBef>
        <a:spcAft>
          <a:spcPct val="0"/>
        </a:spcAft>
        <a:defRPr sz="4000" b="1">
          <a:solidFill>
            <a:srgbClr val="6EB152"/>
          </a:solidFill>
          <a:latin typeface="Calibri" pitchFamily="34" charset="0"/>
          <a:ea typeface="MS PGothic" pitchFamily="34" charset="-128"/>
          <a:cs typeface="Calibri" pitchFamily="34" charset="0"/>
        </a:defRPr>
      </a:lvl2pPr>
      <a:lvl3pPr algn="l" rtl="0" eaLnBrk="0" fontAlgn="base" hangingPunct="0">
        <a:spcBef>
          <a:spcPct val="0"/>
        </a:spcBef>
        <a:spcAft>
          <a:spcPct val="0"/>
        </a:spcAft>
        <a:defRPr sz="4000" b="1">
          <a:solidFill>
            <a:srgbClr val="6EB152"/>
          </a:solidFill>
          <a:latin typeface="Calibri" pitchFamily="34" charset="0"/>
          <a:ea typeface="MS PGothic" pitchFamily="34" charset="-128"/>
          <a:cs typeface="Calibri" pitchFamily="34" charset="0"/>
        </a:defRPr>
      </a:lvl3pPr>
      <a:lvl4pPr algn="l" rtl="0" eaLnBrk="0" fontAlgn="base" hangingPunct="0">
        <a:spcBef>
          <a:spcPct val="0"/>
        </a:spcBef>
        <a:spcAft>
          <a:spcPct val="0"/>
        </a:spcAft>
        <a:defRPr sz="4000" b="1">
          <a:solidFill>
            <a:srgbClr val="6EB152"/>
          </a:solidFill>
          <a:latin typeface="Calibri" pitchFamily="34" charset="0"/>
          <a:ea typeface="MS PGothic" pitchFamily="34" charset="-128"/>
          <a:cs typeface="Calibri" pitchFamily="34" charset="0"/>
        </a:defRPr>
      </a:lvl4pPr>
      <a:lvl5pPr algn="l" rtl="0" eaLnBrk="0" fontAlgn="base" hangingPunct="0">
        <a:spcBef>
          <a:spcPct val="0"/>
        </a:spcBef>
        <a:spcAft>
          <a:spcPct val="0"/>
        </a:spcAft>
        <a:defRPr sz="4000" b="1">
          <a:solidFill>
            <a:srgbClr val="6EB152"/>
          </a:solidFill>
          <a:latin typeface="Calibri" pitchFamily="34" charset="0"/>
          <a:ea typeface="MS PGothic" pitchFamily="34" charset="-128"/>
          <a:cs typeface="Calibri" pitchFamily="34" charset="0"/>
        </a:defRPr>
      </a:lvl5pPr>
      <a:lvl6pPr marL="457200" algn="l" rtl="0" fontAlgn="base">
        <a:spcBef>
          <a:spcPct val="0"/>
        </a:spcBef>
        <a:spcAft>
          <a:spcPct val="0"/>
        </a:spcAft>
        <a:defRPr sz="4000" b="1">
          <a:solidFill>
            <a:srgbClr val="6EB152"/>
          </a:solidFill>
          <a:latin typeface="Calibri" pitchFamily="34" charset="0"/>
          <a:ea typeface="MS PGothic" pitchFamily="34" charset="-128"/>
        </a:defRPr>
      </a:lvl6pPr>
      <a:lvl7pPr marL="914400" algn="l" rtl="0" fontAlgn="base">
        <a:spcBef>
          <a:spcPct val="0"/>
        </a:spcBef>
        <a:spcAft>
          <a:spcPct val="0"/>
        </a:spcAft>
        <a:defRPr sz="4000" b="1">
          <a:solidFill>
            <a:srgbClr val="6EB152"/>
          </a:solidFill>
          <a:latin typeface="Calibri" pitchFamily="34" charset="0"/>
          <a:ea typeface="MS PGothic" pitchFamily="34" charset="-128"/>
        </a:defRPr>
      </a:lvl7pPr>
      <a:lvl8pPr marL="1371600" algn="l" rtl="0" fontAlgn="base">
        <a:spcBef>
          <a:spcPct val="0"/>
        </a:spcBef>
        <a:spcAft>
          <a:spcPct val="0"/>
        </a:spcAft>
        <a:defRPr sz="4000" b="1">
          <a:solidFill>
            <a:srgbClr val="6EB152"/>
          </a:solidFill>
          <a:latin typeface="Calibri" pitchFamily="34" charset="0"/>
          <a:ea typeface="MS PGothic" pitchFamily="34" charset="-128"/>
        </a:defRPr>
      </a:lvl8pPr>
      <a:lvl9pPr marL="1828800" algn="l" rtl="0" fontAlgn="base">
        <a:spcBef>
          <a:spcPct val="0"/>
        </a:spcBef>
        <a:spcAft>
          <a:spcPct val="0"/>
        </a:spcAft>
        <a:defRPr sz="4000" b="1">
          <a:solidFill>
            <a:srgbClr val="6EB152"/>
          </a:solidFill>
          <a:latin typeface="Calibri" pitchFamily="34" charset="0"/>
          <a:ea typeface="MS PGothic" pitchFamily="34"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S PGothic" pitchFamily="34" charset="-128"/>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S PGothic" pitchFamily="34" charset="-128"/>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S PGothic" pitchFamily="34" charset="-128"/>
          <a:cs typeface="Calibri" pitchFamily="34" charset="0"/>
        </a:defRPr>
      </a:lvl3pPr>
      <a:lvl4pPr marL="1371600" indent="-228600" algn="l" rtl="0" eaLnBrk="0" fontAlgn="base" hangingPunct="0">
        <a:spcBef>
          <a:spcPts val="400"/>
        </a:spcBef>
        <a:spcAft>
          <a:spcPct val="0"/>
        </a:spcAft>
        <a:buClr>
          <a:srgbClr val="5BD078"/>
        </a:buClr>
        <a:buSzPct val="75000"/>
        <a:buFont typeface="Wingdings" pitchFamily="2" charset="2"/>
        <a:buChar char=""/>
        <a:defRPr sz="2000" kern="1200">
          <a:solidFill>
            <a:schemeClr val="tx1"/>
          </a:solidFill>
          <a:latin typeface="Calibri" pitchFamily="34" charset="0"/>
          <a:ea typeface="MS PGothic" pitchFamily="34" charset="-128"/>
          <a:cs typeface="Calibri" pitchFamily="34" charset="0"/>
        </a:defRPr>
      </a:lvl4pPr>
      <a:lvl5pPr marL="1828800" indent="-228600" algn="l" rtl="0" eaLnBrk="0" fontAlgn="base" hangingPunct="0">
        <a:spcBef>
          <a:spcPts val="400"/>
        </a:spcBef>
        <a:spcAft>
          <a:spcPct val="0"/>
        </a:spcAft>
        <a:buClr>
          <a:srgbClr val="A5D028"/>
        </a:buClr>
        <a:buSzPct val="65000"/>
        <a:buFont typeface="Wingdings" pitchFamily="2" charset="2"/>
        <a:buChar char=""/>
        <a:defRPr sz="2000" kern="1200">
          <a:solidFill>
            <a:schemeClr val="tx1"/>
          </a:solidFill>
          <a:latin typeface="Calibri" pitchFamily="34" charset="0"/>
          <a:ea typeface="MS PGothic" pitchFamily="34" charset="-128"/>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BF8578B6-F783-4967-8DB0-23D8F90C8DF9}" type="datetimeFigureOut">
              <a:rPr lang="en-US" smtClean="0">
                <a:solidFill>
                  <a:srgbClr val="073E87"/>
                </a:solidFill>
                <a:latin typeface="Tw Cen MT"/>
                <a:ea typeface="+mn-ea"/>
              </a:rPr>
              <a:pPr fontAlgn="auto">
                <a:spcBef>
                  <a:spcPts val="0"/>
                </a:spcBef>
                <a:spcAft>
                  <a:spcPts val="0"/>
                </a:spcAft>
              </a:pPr>
              <a:t>5/23/2017</a:t>
            </a:fld>
            <a:endParaRPr lang="en-US" dirty="0">
              <a:solidFill>
                <a:srgbClr val="073E87"/>
              </a:solidFill>
              <a:latin typeface="Tw Cen MT"/>
              <a:ea typeface="+mn-ea"/>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073E87"/>
              </a:solidFill>
              <a:latin typeface="Tw Cen MT"/>
              <a:ea typeface="+mn-ea"/>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0" y="1280160"/>
            <a:ext cx="533400" cy="228600"/>
          </a:xfrm>
          <a:prstGeom prst="rect">
            <a:avLst/>
          </a:prstGeom>
          <a:solidFill>
            <a:srgbClr val="E8B5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590550" y="1280160"/>
            <a:ext cx="8553450" cy="228600"/>
          </a:xfrm>
          <a:prstGeom prst="rect">
            <a:avLst/>
          </a:prstGeom>
          <a:solidFill>
            <a:srgbClr val="64B2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chemeClr val="tx1"/>
                </a:solidFill>
              </a:defRPr>
            </a:lvl1pPr>
          </a:lstStyle>
          <a:p>
            <a:pPr fontAlgn="auto">
              <a:spcBef>
                <a:spcPts val="0"/>
              </a:spcBef>
              <a:spcAft>
                <a:spcPts val="0"/>
              </a:spcAft>
            </a:pPr>
            <a:fld id="{D791E4C2-13A3-42B6-A127-791DB9DE7DD2}" type="slidenum">
              <a:rPr lang="en-US" smtClean="0">
                <a:solidFill>
                  <a:prstClr val="black"/>
                </a:solidFill>
                <a:latin typeface="Tw Cen MT"/>
                <a:ea typeface="+mn-ea"/>
              </a:rPr>
              <a:pPr fontAlgn="auto">
                <a:spcBef>
                  <a:spcPts val="0"/>
                </a:spcBef>
                <a:spcAft>
                  <a:spcPts val="0"/>
                </a:spcAft>
              </a:pPr>
              <a:t>‹#›</a:t>
            </a:fld>
            <a:endParaRPr lang="en-US" dirty="0">
              <a:solidFill>
                <a:prstClr val="black"/>
              </a:solidFill>
              <a:latin typeface="Tw Cen MT"/>
              <a:ea typeface="+mn-ea"/>
            </a:endParaRPr>
          </a:p>
        </p:txBody>
      </p:sp>
    </p:spTree>
    <p:extLst>
      <p:ext uri="{BB962C8B-B14F-4D97-AF65-F5344CB8AC3E}">
        <p14:creationId xmlns:p14="http://schemas.microsoft.com/office/powerpoint/2010/main" val="153040780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l" rtl="0" eaLnBrk="1" latinLnBrk="0" hangingPunct="1">
        <a:spcBef>
          <a:spcPct val="0"/>
        </a:spcBef>
        <a:buNone/>
        <a:defRPr kumimoji="0" sz="4000" b="1" kern="1200">
          <a:solidFill>
            <a:srgbClr val="6EB152"/>
          </a:solidFill>
          <a:latin typeface="Calibri" pitchFamily="34" charset="0"/>
          <a:ea typeface="+mj-ea"/>
          <a:cs typeface="Calibri" pitchFamily="34" charset="0"/>
        </a:defRPr>
      </a:lvl1pPr>
    </p:titleStyle>
    <p:bodyStyle>
      <a:lvl1pPr marL="320040" indent="-320040" algn="l" rtl="0" eaLnBrk="1" latinLnBrk="0" hangingPunct="1">
        <a:spcBef>
          <a:spcPts val="700"/>
        </a:spcBef>
        <a:buClr>
          <a:schemeClr val="accent2"/>
        </a:buClr>
        <a:buSzPct val="60000"/>
        <a:buFont typeface="Wingdings"/>
        <a:buChar char=""/>
        <a:defRPr kumimoji="0" sz="2800" kern="1200">
          <a:solidFill>
            <a:schemeClr val="tx1"/>
          </a:solidFill>
          <a:latin typeface="Calibri" pitchFamily="34" charset="0"/>
          <a:ea typeface="+mn-ea"/>
          <a:cs typeface="Calibri" pitchFamily="34" charset="0"/>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libri" pitchFamily="34" charset="0"/>
          <a:ea typeface="+mn-ea"/>
          <a:cs typeface="Calibri" pitchFamily="34" charset="0"/>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libri" pitchFamily="34" charset="0"/>
          <a:ea typeface="+mn-ea"/>
          <a:cs typeface="Calibri" pitchFamily="34" charset="0"/>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libri" pitchFamily="34" charset="0"/>
          <a:ea typeface="+mn-ea"/>
          <a:cs typeface="Calibri" pitchFamily="34" charset="0"/>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chop.edu/centers-programs/vaccine-education-center/about" TargetMode="External"/><Relationship Id="rId3" Type="http://schemas.openxmlformats.org/officeDocument/2006/relationships/hyperlink" Target="http://www.vaxnorthwest.org/" TargetMode="External"/><Relationship Id="rId7" Type="http://schemas.openxmlformats.org/officeDocument/2006/relationships/hyperlink" Target="http://www.aap.org/immuniz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cdc.gov/vaccines" TargetMode="External"/><Relationship Id="rId5" Type="http://schemas.openxmlformats.org/officeDocument/2006/relationships/hyperlink" Target="http://www.schooldigger.com/WAImmunization/" TargetMode="External"/><Relationship Id="rId4" Type="http://schemas.openxmlformats.org/officeDocument/2006/relationships/hyperlink" Target="http://www.immunizew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550" y="1204913"/>
            <a:ext cx="8686800" cy="990600"/>
          </a:xfrm>
        </p:spPr>
        <p:txBody>
          <a:bodyPr>
            <a:normAutofit/>
          </a:bodyPr>
          <a:lstStyle/>
          <a:p>
            <a:pPr algn="ctr" eaLnBrk="1" fontAlgn="auto" hangingPunct="1">
              <a:spcAft>
                <a:spcPts val="0"/>
              </a:spcAft>
              <a:defRPr/>
            </a:pPr>
            <a:r>
              <a:rPr lang="en-US" dirty="0" smtClean="0">
                <a:ea typeface="+mj-ea"/>
              </a:rPr>
              <a:t>Welcome To The</a:t>
            </a:r>
            <a:endParaRPr lang="en-US" dirty="0">
              <a:ea typeface="+mj-ea"/>
            </a:endParaRPr>
          </a:p>
        </p:txBody>
      </p:sp>
      <p:sp>
        <p:nvSpPr>
          <p:cNvPr id="12291" name="Subtitle 2"/>
          <p:cNvSpPr>
            <a:spLocks noGrp="1"/>
          </p:cNvSpPr>
          <p:nvPr>
            <p:ph type="subTitle" idx="1"/>
          </p:nvPr>
        </p:nvSpPr>
        <p:spPr>
          <a:xfrm>
            <a:off x="2362200" y="6049963"/>
            <a:ext cx="6705600" cy="685800"/>
          </a:xfrm>
        </p:spPr>
        <p:txBody>
          <a:bodyPr/>
          <a:lstStyle/>
          <a:p>
            <a:pPr eaLnBrk="1" hangingPunct="1"/>
            <a:endParaRPr lang="en-US" smtClean="0"/>
          </a:p>
        </p:txBody>
      </p:sp>
      <p:pic>
        <p:nvPicPr>
          <p:cNvPr id="1229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6038850"/>
            <a:ext cx="1371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2400300"/>
            <a:ext cx="6705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p:txBody>
          <a:bodyPr>
            <a:normAutofit fontScale="25000" lnSpcReduction="20000"/>
          </a:bodyPr>
          <a:lstStyle/>
          <a:p>
            <a:pPr eaLnBrk="1" fontAlgn="auto" hangingPunct="1">
              <a:spcAft>
                <a:spcPts val="0"/>
              </a:spcAft>
              <a:defRPr/>
            </a:pPr>
            <a:endParaRPr lang="en-US" dirty="0" smtClean="0">
              <a:ea typeface="+mn-ea"/>
            </a:endParaRPr>
          </a:p>
          <a:p>
            <a:pPr eaLnBrk="1" fontAlgn="auto" hangingPunct="1">
              <a:spcAft>
                <a:spcPts val="0"/>
              </a:spcAft>
              <a:defRPr/>
            </a:pPr>
            <a:endParaRPr lang="en-US" dirty="0">
              <a:ea typeface="+mn-ea"/>
            </a:endParaRPr>
          </a:p>
          <a:p>
            <a:pPr eaLnBrk="1" fontAlgn="auto" hangingPunct="1">
              <a:spcAft>
                <a:spcPts val="0"/>
              </a:spcAft>
              <a:defRPr/>
            </a:pPr>
            <a:endParaRPr lang="en-US" dirty="0" smtClean="0">
              <a:ea typeface="+mn-ea"/>
            </a:endParaRPr>
          </a:p>
          <a:p>
            <a:pPr eaLnBrk="1" fontAlgn="auto" hangingPunct="1">
              <a:spcAft>
                <a:spcPts val="0"/>
              </a:spcAft>
              <a:defRPr/>
            </a:pPr>
            <a:endParaRPr lang="en-US" dirty="0">
              <a:ea typeface="+mn-ea"/>
            </a:endParaRPr>
          </a:p>
          <a:p>
            <a:pPr eaLnBrk="1" fontAlgn="auto" hangingPunct="1">
              <a:spcAft>
                <a:spcPts val="0"/>
              </a:spcAft>
              <a:defRPr/>
            </a:pPr>
            <a:endParaRPr lang="en-US" dirty="0" smtClean="0">
              <a:ea typeface="+mn-ea"/>
            </a:endParaRPr>
          </a:p>
          <a:p>
            <a:pPr eaLnBrk="1" fontAlgn="auto" hangingPunct="1">
              <a:spcAft>
                <a:spcPts val="0"/>
              </a:spcAft>
              <a:defRPr/>
            </a:pPr>
            <a:endParaRPr lang="en-US" dirty="0">
              <a:ea typeface="+mn-ea"/>
            </a:endParaRPr>
          </a:p>
          <a:p>
            <a:pPr eaLnBrk="1" fontAlgn="auto" hangingPunct="1">
              <a:spcAft>
                <a:spcPts val="0"/>
              </a:spcAft>
              <a:defRPr/>
            </a:pPr>
            <a:endParaRPr lang="en-US" dirty="0" smtClean="0">
              <a:ea typeface="+mn-ea"/>
            </a:endParaRPr>
          </a:p>
          <a:p>
            <a:pPr eaLnBrk="1" fontAlgn="auto" hangingPunct="1">
              <a:spcAft>
                <a:spcPts val="0"/>
              </a:spcAft>
              <a:defRPr/>
            </a:pPr>
            <a:r>
              <a:rPr lang="en-US" sz="8000" b="1" dirty="0" smtClean="0">
                <a:solidFill>
                  <a:schemeClr val="accent3">
                    <a:lumMod val="50000"/>
                  </a:schemeClr>
                </a:solidFill>
                <a:ea typeface="+mn-ea"/>
              </a:rPr>
              <a:t>www.vaxnorthwest.org</a:t>
            </a:r>
            <a:endParaRPr lang="en-US" sz="8000" b="1" dirty="0">
              <a:solidFill>
                <a:schemeClr val="accent3">
                  <a:lumMod val="50000"/>
                </a:schemeClr>
              </a:solidFill>
              <a:ea typeface="+mn-ea"/>
            </a:endParaRPr>
          </a:p>
        </p:txBody>
      </p:sp>
      <p:sp>
        <p:nvSpPr>
          <p:cNvPr id="21507" name="Title 3"/>
          <p:cNvSpPr>
            <a:spLocks noGrp="1"/>
          </p:cNvSpPr>
          <p:nvPr>
            <p:ph type="title"/>
          </p:nvPr>
        </p:nvSpPr>
        <p:spPr/>
        <p:txBody>
          <a:bodyPr/>
          <a:lstStyle/>
          <a:p>
            <a:endParaRPr lang="en-US" smtClean="0"/>
          </a:p>
        </p:txBody>
      </p:sp>
      <p:pic>
        <p:nvPicPr>
          <p:cNvPr id="7" name="Picture Placeholder 6"/>
          <p:cNvPicPr>
            <a:picLocks noGrp="1" noChangeAspect="1"/>
          </p:cNvPicPr>
          <p:nvPr>
            <p:ph type="pic" idx="1"/>
          </p:nvPr>
        </p:nvPicPr>
        <p:blipFill rotWithShape="1">
          <a:blip r:embed="rId3" cstate="print"/>
          <a:srcRect l="-125450" t="-81210" r="-6091" b="-4123"/>
          <a:stretch/>
        </p:blipFill>
        <p:spPr>
          <a:xfrm>
            <a:off x="1560513" y="0"/>
            <a:ext cx="7583487" cy="4568825"/>
          </a:xfrm>
        </p:spPr>
      </p:pic>
      <p:sp>
        <p:nvSpPr>
          <p:cNvPr id="5" name="Rounded Rectangular Callout 4"/>
          <p:cNvSpPr/>
          <p:nvPr/>
        </p:nvSpPr>
        <p:spPr>
          <a:xfrm>
            <a:off x="2462213" y="234950"/>
            <a:ext cx="3763962" cy="1371600"/>
          </a:xfrm>
          <a:prstGeom prst="wedgeRoundRectCallout">
            <a:avLst>
              <a:gd name="adj1" fmla="val 39234"/>
              <a:gd name="adj2" fmla="val 101389"/>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5400" dirty="0">
                <a:solidFill>
                  <a:schemeClr val="tx1"/>
                </a:solidFill>
                <a:latin typeface="Calibri" pitchFamily="34" charset="0"/>
                <a:cs typeface="Calibri" pitchFamily="34" charset="0"/>
              </a:rPr>
              <a:t>Discussion</a:t>
            </a:r>
          </a:p>
        </p:txBody>
      </p:sp>
      <p:sp>
        <p:nvSpPr>
          <p:cNvPr id="21510" name="TextBox 1"/>
          <p:cNvSpPr txBox="1">
            <a:spLocks noChangeArrowheads="1"/>
          </p:cNvSpPr>
          <p:nvPr/>
        </p:nvSpPr>
        <p:spPr bwMode="auto">
          <a:xfrm>
            <a:off x="1905000" y="65976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endParaRPr lang="en-US"/>
          </a:p>
        </p:txBody>
      </p:sp>
      <p:sp>
        <p:nvSpPr>
          <p:cNvPr id="21511" name="TextBox 7"/>
          <p:cNvSpPr txBox="1">
            <a:spLocks noChangeArrowheads="1"/>
          </p:cNvSpPr>
          <p:nvPr/>
        </p:nvSpPr>
        <p:spPr bwMode="auto">
          <a:xfrm>
            <a:off x="-1993900" y="213518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ea typeface="MS PGothic" pitchFamily="34" charset="-128"/>
              </a:defRPr>
            </a:lvl1pPr>
            <a:lvl2pPr marL="742950" indent="-285750" eaLnBrk="0" hangingPunct="0">
              <a:defRPr>
                <a:solidFill>
                  <a:schemeClr val="tx1"/>
                </a:solidFill>
                <a:latin typeface="Tw Cen MT" pitchFamily="34" charset="0"/>
                <a:ea typeface="MS PGothic" pitchFamily="34" charset="-128"/>
              </a:defRPr>
            </a:lvl2pPr>
            <a:lvl3pPr marL="1143000" indent="-228600" eaLnBrk="0" hangingPunct="0">
              <a:defRPr>
                <a:solidFill>
                  <a:schemeClr val="tx1"/>
                </a:solidFill>
                <a:latin typeface="Tw Cen MT" pitchFamily="34" charset="0"/>
                <a:ea typeface="MS PGothic" pitchFamily="34" charset="-128"/>
              </a:defRPr>
            </a:lvl3pPr>
            <a:lvl4pPr marL="1600200" indent="-228600" eaLnBrk="0" hangingPunct="0">
              <a:defRPr>
                <a:solidFill>
                  <a:schemeClr val="tx1"/>
                </a:solidFill>
                <a:latin typeface="Tw Cen MT" pitchFamily="34" charset="0"/>
                <a:ea typeface="MS PGothic" pitchFamily="34" charset="-128"/>
              </a:defRPr>
            </a:lvl4pPr>
            <a:lvl5pPr marL="2057400" indent="-228600" eaLnBrk="0" hangingPunct="0">
              <a:defRPr>
                <a:solidFill>
                  <a:schemeClr val="tx1"/>
                </a:solidFill>
                <a:latin typeface="Tw Cen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w Cen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w Cen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w Cen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612775" y="228600"/>
            <a:ext cx="8153400" cy="990600"/>
          </a:xfrm>
        </p:spPr>
        <p:txBody>
          <a:bodyPr/>
          <a:lstStyle/>
          <a:p>
            <a:pPr eaLnBrk="1" hangingPunct="1"/>
            <a:r>
              <a:rPr lang="en-US" smtClean="0"/>
              <a:t>About Me</a:t>
            </a:r>
          </a:p>
        </p:txBody>
      </p:sp>
      <p:sp>
        <p:nvSpPr>
          <p:cNvPr id="5" name="Content Placeholder 4"/>
          <p:cNvSpPr>
            <a:spLocks noGrp="1"/>
          </p:cNvSpPr>
          <p:nvPr>
            <p:ph sz="quarter" idx="1"/>
          </p:nvPr>
        </p:nvSpPr>
        <p:spPr>
          <a:xfrm>
            <a:off x="612775" y="1749425"/>
            <a:ext cx="8153400" cy="3279775"/>
          </a:xfrm>
          <a:extLst/>
        </p:spPr>
        <p:txBody>
          <a:bodyPr>
            <a:normAutofit fontScale="92500" lnSpcReduction="20000"/>
          </a:bodyPr>
          <a:lstStyle/>
          <a:p>
            <a:pPr marL="320040" indent="-320040" eaLnBrk="1" fontAlgn="auto" hangingPunct="1">
              <a:spcAft>
                <a:spcPts val="0"/>
              </a:spcAft>
              <a:buFont typeface="Wingdings"/>
              <a:buChar char=""/>
              <a:defRPr/>
            </a:pPr>
            <a:r>
              <a:rPr lang="en-US" dirty="0" smtClean="0">
                <a:ea typeface="+mn-ea"/>
              </a:rPr>
              <a:t>[Introduce yourself]</a:t>
            </a:r>
          </a:p>
          <a:p>
            <a:pPr marL="320040" indent="-320040" eaLnBrk="1" fontAlgn="auto" hangingPunct="1">
              <a:spcAft>
                <a:spcPts val="0"/>
              </a:spcAft>
              <a:buFont typeface="Wingdings"/>
              <a:buChar char=""/>
              <a:defRPr/>
            </a:pPr>
            <a:r>
              <a:rPr lang="en-US" dirty="0" smtClean="0">
                <a:ea typeface="+mn-ea"/>
              </a:rPr>
              <a:t>Why I</a:t>
            </a:r>
            <a:r>
              <a:rPr lang="en-US" dirty="0" smtClean="0">
                <a:solidFill>
                  <a:srgbClr val="FF0000"/>
                </a:solidFill>
                <a:ea typeface="+mn-ea"/>
              </a:rPr>
              <a:t> </a:t>
            </a:r>
            <a:r>
              <a:rPr lang="en-US" dirty="0" smtClean="0">
                <a:ea typeface="+mn-ea"/>
              </a:rPr>
              <a:t>became a vaccine advocate</a:t>
            </a:r>
          </a:p>
          <a:p>
            <a:pPr marL="640080" lvl="1" indent="-274320" eaLnBrk="1" fontAlgn="auto" hangingPunct="1">
              <a:spcAft>
                <a:spcPts val="0"/>
              </a:spcAft>
              <a:buFont typeface="Arial" pitchFamily="34" charset="0"/>
              <a:buChar char="•"/>
              <a:defRPr/>
            </a:pPr>
            <a:r>
              <a:rPr lang="en-US" sz="2200" dirty="0" smtClean="0">
                <a:ea typeface="+mn-ea"/>
              </a:rPr>
              <a:t>B</a:t>
            </a:r>
            <a:r>
              <a:rPr lang="en-US" sz="2200" dirty="0" smtClean="0">
                <a:solidFill>
                  <a:srgbClr val="000000"/>
                </a:solidFill>
                <a:latin typeface="Calibri"/>
                <a:ea typeface="+mn-ea"/>
              </a:rPr>
              <a:t>eing </a:t>
            </a:r>
            <a:r>
              <a:rPr lang="en-US" sz="2200" dirty="0">
                <a:solidFill>
                  <a:srgbClr val="000000"/>
                </a:solidFill>
                <a:latin typeface="Calibri"/>
                <a:ea typeface="+mn-ea"/>
              </a:rPr>
              <a:t>part of a community means being part of a bigger whole. It means </a:t>
            </a:r>
            <a:r>
              <a:rPr lang="en-US" sz="2200" dirty="0" smtClean="0">
                <a:solidFill>
                  <a:srgbClr val="000000"/>
                </a:solidFill>
                <a:latin typeface="Calibri"/>
                <a:ea typeface="+mn-ea"/>
              </a:rPr>
              <a:t>unifying </a:t>
            </a:r>
            <a:r>
              <a:rPr lang="en-US" sz="2200" dirty="0">
                <a:solidFill>
                  <a:srgbClr val="000000"/>
                </a:solidFill>
                <a:latin typeface="Calibri"/>
                <a:ea typeface="+mn-ea"/>
              </a:rPr>
              <a:t>on issues that matter to our community’s health. </a:t>
            </a:r>
            <a:r>
              <a:rPr lang="en-US" sz="2200" b="1" dirty="0">
                <a:solidFill>
                  <a:srgbClr val="000000"/>
                </a:solidFill>
                <a:latin typeface="Calibri"/>
                <a:ea typeface="+mn-ea"/>
              </a:rPr>
              <a:t>Immunity Community = UNITY. </a:t>
            </a:r>
          </a:p>
          <a:p>
            <a:pPr marL="640080" lvl="1" indent="-274320" eaLnBrk="1" fontAlgn="auto" hangingPunct="1">
              <a:spcAft>
                <a:spcPts val="0"/>
              </a:spcAft>
              <a:buFont typeface="Arial" pitchFamily="34" charset="0"/>
              <a:buChar char="•"/>
              <a:defRPr/>
            </a:pPr>
            <a:r>
              <a:rPr lang="en-US" sz="2200" dirty="0" smtClean="0">
                <a:solidFill>
                  <a:srgbClr val="000000"/>
                </a:solidFill>
                <a:latin typeface="Calibri"/>
                <a:ea typeface="+mn-ea"/>
              </a:rPr>
              <a:t>It’s </a:t>
            </a:r>
            <a:r>
              <a:rPr lang="en-US" sz="2200" dirty="0">
                <a:solidFill>
                  <a:srgbClr val="000000"/>
                </a:solidFill>
                <a:latin typeface="Calibri"/>
                <a:ea typeface="+mn-ea"/>
              </a:rPr>
              <a:t>time that we all share our belief that vaccination is a safe and healthy choice for our </a:t>
            </a:r>
            <a:r>
              <a:rPr lang="en-US" sz="2200" dirty="0" smtClean="0">
                <a:solidFill>
                  <a:srgbClr val="000000"/>
                </a:solidFill>
                <a:latin typeface="Calibri"/>
                <a:ea typeface="+mn-ea"/>
              </a:rPr>
              <a:t>families. </a:t>
            </a:r>
          </a:p>
          <a:p>
            <a:pPr marL="640080" lvl="1" indent="-274320" eaLnBrk="1" fontAlgn="auto" hangingPunct="1">
              <a:spcAft>
                <a:spcPts val="0"/>
              </a:spcAft>
              <a:buFont typeface="Arial" pitchFamily="34" charset="0"/>
              <a:buChar char="•"/>
              <a:defRPr/>
            </a:pPr>
            <a:r>
              <a:rPr lang="en-US" sz="2200" dirty="0" smtClean="0">
                <a:solidFill>
                  <a:srgbClr val="000000"/>
                </a:solidFill>
                <a:latin typeface="Calibri"/>
                <a:ea typeface="+mn-ea"/>
              </a:rPr>
              <a:t>Together </a:t>
            </a:r>
            <a:r>
              <a:rPr lang="en-US" sz="2200" dirty="0">
                <a:solidFill>
                  <a:srgbClr val="000000"/>
                </a:solidFill>
                <a:latin typeface="Calibri"/>
                <a:ea typeface="+mn-ea"/>
              </a:rPr>
              <a:t>we’ll spread knowledge to our community that will stamp out illness and misinformation. </a:t>
            </a:r>
            <a:endParaRPr lang="en-US" sz="2200" dirty="0" smtClean="0">
              <a:solidFill>
                <a:srgbClr val="000000"/>
              </a:solidFill>
              <a:latin typeface="Calibri"/>
              <a:ea typeface="+mn-ea"/>
            </a:endParaRPr>
          </a:p>
          <a:p>
            <a:pPr marL="640080" lvl="1" indent="-274320" eaLnBrk="1" fontAlgn="auto" hangingPunct="1">
              <a:spcAft>
                <a:spcPts val="0"/>
              </a:spcAft>
              <a:buFont typeface="Arial" pitchFamily="34" charset="0"/>
              <a:buChar char="•"/>
              <a:defRPr/>
            </a:pPr>
            <a:r>
              <a:rPr lang="en-US" sz="2200" dirty="0" smtClean="0">
                <a:solidFill>
                  <a:srgbClr val="000000"/>
                </a:solidFill>
                <a:latin typeface="Calibri"/>
                <a:ea typeface="+mn-ea"/>
              </a:rPr>
              <a:t>[Personal bullet about your connection to vaccines in an “I” statement]</a:t>
            </a:r>
            <a:endParaRPr lang="en-US" sz="2200" dirty="0">
              <a:ea typeface="+mn-ea"/>
            </a:endParaRPr>
          </a:p>
          <a:p>
            <a:pPr marL="320040" lvl="1" indent="-274320" eaLnBrk="1" fontAlgn="auto" hangingPunct="1">
              <a:spcBef>
                <a:spcPts val="0"/>
              </a:spcBef>
              <a:spcAft>
                <a:spcPts val="0"/>
              </a:spcAft>
              <a:buFont typeface="Wingdings 2"/>
              <a:buChar char=""/>
              <a:defRPr/>
            </a:pPr>
            <a:endParaRPr lang="en-US" dirty="0">
              <a:ea typeface="+mn-ea"/>
            </a:endParaRPr>
          </a:p>
        </p:txBody>
      </p:sp>
      <p:pic>
        <p:nvPicPr>
          <p:cNvPr id="1331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148263"/>
            <a:ext cx="54864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smtClean="0"/>
              <a:t>About The Immunity Community</a:t>
            </a:r>
          </a:p>
        </p:txBody>
      </p:sp>
      <p:sp>
        <p:nvSpPr>
          <p:cNvPr id="3" name="Content Placeholder 2"/>
          <p:cNvSpPr>
            <a:spLocks noGrp="1"/>
          </p:cNvSpPr>
          <p:nvPr>
            <p:ph sz="quarter" idx="1"/>
          </p:nvPr>
        </p:nvSpPr>
        <p:spPr>
          <a:xfrm>
            <a:off x="612775" y="1749425"/>
            <a:ext cx="8153400" cy="4346575"/>
          </a:xfrm>
          <a:extLst/>
        </p:spPr>
        <p:txBody>
          <a:bodyPr>
            <a:normAutofit/>
          </a:bodyPr>
          <a:lstStyle/>
          <a:p>
            <a:pPr marL="320040" indent="-320040" eaLnBrk="1" fontAlgn="auto" hangingPunct="1">
              <a:spcAft>
                <a:spcPts val="0"/>
              </a:spcAft>
              <a:buFont typeface="Wingdings"/>
              <a:buChar char=""/>
              <a:defRPr/>
            </a:pPr>
            <a:r>
              <a:rPr lang="en-US" sz="2400" dirty="0">
                <a:ea typeface="+mn-ea"/>
              </a:rPr>
              <a:t>P</a:t>
            </a:r>
            <a:r>
              <a:rPr lang="en-US" sz="2400" dirty="0" smtClean="0">
                <a:ea typeface="+mn-ea"/>
              </a:rPr>
              <a:t>arents </a:t>
            </a:r>
            <a:r>
              <a:rPr lang="en-US" sz="2400" dirty="0">
                <a:ea typeface="+mn-ea"/>
              </a:rPr>
              <a:t>need reliable information on the risks of vaccine-preventable diseases and the value of </a:t>
            </a:r>
            <a:r>
              <a:rPr lang="en-US" sz="2400" dirty="0" smtClean="0">
                <a:ea typeface="+mn-ea"/>
              </a:rPr>
              <a:t>vaccines</a:t>
            </a:r>
          </a:p>
          <a:p>
            <a:pPr marL="320040" indent="-320040" eaLnBrk="1" fontAlgn="auto" hangingPunct="1">
              <a:spcAft>
                <a:spcPts val="0"/>
              </a:spcAft>
              <a:buFont typeface="Wingdings"/>
              <a:buChar char=""/>
              <a:defRPr/>
            </a:pPr>
            <a:r>
              <a:rPr lang="en-US" sz="2400" dirty="0" smtClean="0">
                <a:ea typeface="+mn-ea"/>
              </a:rPr>
              <a:t>Immunity </a:t>
            </a:r>
            <a:r>
              <a:rPr lang="en-US" sz="2400" dirty="0">
                <a:ea typeface="+mn-ea"/>
              </a:rPr>
              <a:t>Community is a </a:t>
            </a:r>
            <a:r>
              <a:rPr lang="en-US" sz="2400" dirty="0" smtClean="0">
                <a:ea typeface="+mn-ea"/>
              </a:rPr>
              <a:t> Campaign </a:t>
            </a:r>
            <a:r>
              <a:rPr lang="en-US" sz="2400" dirty="0">
                <a:ea typeface="+mn-ea"/>
              </a:rPr>
              <a:t>of </a:t>
            </a:r>
            <a:r>
              <a:rPr lang="en-US" sz="2400" dirty="0" err="1">
                <a:ea typeface="+mn-ea"/>
              </a:rPr>
              <a:t>Vax</a:t>
            </a:r>
            <a:r>
              <a:rPr lang="en-US" sz="2400" dirty="0">
                <a:ea typeface="+mn-ea"/>
              </a:rPr>
              <a:t> Northwest, a </a:t>
            </a:r>
            <a:r>
              <a:rPr lang="en-US" sz="2400" dirty="0" smtClean="0">
                <a:ea typeface="+mn-ea"/>
              </a:rPr>
              <a:t>unique partnership </a:t>
            </a:r>
            <a:r>
              <a:rPr lang="en-US" sz="2400" dirty="0">
                <a:ea typeface="+mn-ea"/>
              </a:rPr>
              <a:t>working to </a:t>
            </a:r>
            <a:r>
              <a:rPr lang="en-US" sz="2400" dirty="0" smtClean="0">
                <a:ea typeface="+mn-ea"/>
              </a:rPr>
              <a:t>ensure all </a:t>
            </a:r>
            <a:r>
              <a:rPr lang="en-US" sz="2400" dirty="0">
                <a:ea typeface="+mn-ea"/>
              </a:rPr>
              <a:t>children and communities in </a:t>
            </a:r>
            <a:r>
              <a:rPr lang="en-US" sz="2400" dirty="0" smtClean="0">
                <a:ea typeface="+mn-ea"/>
              </a:rPr>
              <a:t>Washington are </a:t>
            </a:r>
            <a:r>
              <a:rPr lang="en-US" sz="2400" dirty="0">
                <a:ea typeface="+mn-ea"/>
              </a:rPr>
              <a:t>protected from vaccine-</a:t>
            </a:r>
            <a:r>
              <a:rPr lang="en-US" sz="2400" dirty="0" smtClean="0">
                <a:ea typeface="+mn-ea"/>
              </a:rPr>
              <a:t>preventable</a:t>
            </a:r>
            <a:r>
              <a:rPr lang="en-US" sz="2400" dirty="0">
                <a:ea typeface="+mn-ea"/>
              </a:rPr>
              <a:t> </a:t>
            </a:r>
            <a:r>
              <a:rPr lang="en-US" sz="2400" dirty="0" smtClean="0">
                <a:ea typeface="+mn-ea"/>
              </a:rPr>
              <a:t>diseases and to find effective, proven approaches to address the problem of vaccine hesitancy</a:t>
            </a:r>
          </a:p>
        </p:txBody>
      </p:sp>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648200"/>
            <a:ext cx="2209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5" descr="gh2_logo_v_2c_cmyk.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25" y="5943600"/>
            <a:ext cx="1228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6" descr="logo_vSm_3co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5715000"/>
            <a:ext cx="14541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7" descr="WSDOH.logo.psd"/>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57912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8" descr="WithinReachLogo.psd"/>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6019800"/>
            <a:ext cx="167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8" cstate="print"/>
          <a:srcRect/>
          <a:stretch>
            <a:fillRect/>
          </a:stretch>
        </p:blipFill>
        <p:spPr bwMode="auto">
          <a:xfrm>
            <a:off x="7543800" y="6096000"/>
            <a:ext cx="1460866"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smtClean="0"/>
              <a:t>Washington Vaccination Facts</a:t>
            </a:r>
          </a:p>
        </p:txBody>
      </p:sp>
      <p:sp>
        <p:nvSpPr>
          <p:cNvPr id="15363" name="Content Placeholder 2"/>
          <p:cNvSpPr>
            <a:spLocks noGrp="1"/>
          </p:cNvSpPr>
          <p:nvPr>
            <p:ph sz="quarter" idx="1"/>
          </p:nvPr>
        </p:nvSpPr>
        <p:spPr>
          <a:xfrm>
            <a:off x="612775" y="1749425"/>
            <a:ext cx="8153400" cy="4346575"/>
          </a:xfrm>
        </p:spPr>
        <p:txBody>
          <a:bodyPr/>
          <a:lstStyle/>
          <a:p>
            <a:pPr eaLnBrk="1" hangingPunct="1">
              <a:lnSpc>
                <a:spcPct val="90000"/>
              </a:lnSpc>
              <a:buFont typeface="Wingdings" pitchFamily="2" charset="2"/>
              <a:buNone/>
            </a:pPr>
            <a:r>
              <a:rPr lang="en-US" sz="2600" b="1" dirty="0" smtClean="0"/>
              <a:t>Although MOST of us vaccinate our kids…</a:t>
            </a:r>
          </a:p>
          <a:p>
            <a:pPr eaLnBrk="1" hangingPunct="1">
              <a:lnSpc>
                <a:spcPct val="90000"/>
              </a:lnSpc>
            </a:pPr>
            <a:r>
              <a:rPr lang="en-US" sz="2600" b="1" dirty="0" smtClean="0"/>
              <a:t>77.1%</a:t>
            </a:r>
            <a:r>
              <a:rPr lang="en-US" sz="2600" dirty="0" smtClean="0"/>
              <a:t> </a:t>
            </a:r>
            <a:r>
              <a:rPr lang="en-US" sz="2600" dirty="0" smtClean="0"/>
              <a:t>of children are fully vaccinated by the age of three.</a:t>
            </a:r>
          </a:p>
          <a:p>
            <a:pPr eaLnBrk="1" hangingPunct="1">
              <a:lnSpc>
                <a:spcPct val="90000"/>
              </a:lnSpc>
            </a:pPr>
            <a:r>
              <a:rPr lang="en-US" sz="2600" dirty="0" smtClean="0"/>
              <a:t>Washington has one of the highest vaccine exemption rates for school-age children in the country at </a:t>
            </a:r>
            <a:r>
              <a:rPr lang="en-US" sz="2600" b="1" dirty="0" smtClean="0"/>
              <a:t>4.7%</a:t>
            </a:r>
            <a:r>
              <a:rPr lang="en-US" sz="2600" dirty="0" smtClean="0"/>
              <a:t>. </a:t>
            </a:r>
            <a:r>
              <a:rPr lang="en-US" sz="2600" dirty="0" smtClean="0"/>
              <a:t>At </a:t>
            </a:r>
            <a:r>
              <a:rPr lang="en-US" sz="2600" dirty="0" smtClean="0"/>
              <a:t>some </a:t>
            </a:r>
            <a:r>
              <a:rPr lang="en-US" sz="2600" dirty="0" smtClean="0"/>
              <a:t>schools, it is </a:t>
            </a:r>
            <a:r>
              <a:rPr lang="en-US" sz="2600" b="1" dirty="0" smtClean="0"/>
              <a:t>10%</a:t>
            </a:r>
            <a:r>
              <a:rPr lang="en-US" sz="2600" dirty="0" smtClean="0"/>
              <a:t> or higher.</a:t>
            </a:r>
          </a:p>
          <a:p>
            <a:pPr eaLnBrk="1" hangingPunct="1">
              <a:lnSpc>
                <a:spcPct val="90000"/>
              </a:lnSpc>
            </a:pPr>
            <a:r>
              <a:rPr lang="en-US" sz="2600" dirty="0" smtClean="0"/>
              <a:t>At our [insert school, child care or preschool] we have a </a:t>
            </a:r>
            <a:r>
              <a:rPr lang="en-US" sz="2600" b="1" dirty="0" smtClean="0"/>
              <a:t>XX%</a:t>
            </a:r>
            <a:r>
              <a:rPr lang="en-US" sz="2600" dirty="0" smtClean="0"/>
              <a:t> vaccination rate. </a:t>
            </a:r>
          </a:p>
          <a:p>
            <a:pPr algn="ctr" eaLnBrk="1" hangingPunct="1">
              <a:lnSpc>
                <a:spcPct val="90000"/>
              </a:lnSpc>
              <a:buFont typeface="Wingdings" pitchFamily="2" charset="2"/>
              <a:buNone/>
            </a:pPr>
            <a:r>
              <a:rPr lang="en-US" sz="2600" b="1" dirty="0" smtClean="0"/>
              <a:t>But we can do better…</a:t>
            </a:r>
          </a:p>
          <a:p>
            <a:pPr eaLnBrk="1" hangingPunct="1">
              <a:lnSpc>
                <a:spcPct val="90000"/>
              </a:lnSpc>
            </a:pPr>
            <a:endParaRPr lang="en-US" sz="1100" dirty="0" smtClean="0"/>
          </a:p>
          <a:p>
            <a:pPr eaLnBrk="1" hangingPunct="1">
              <a:lnSpc>
                <a:spcPct val="90000"/>
              </a:lnSpc>
            </a:pPr>
            <a:endParaRPr lang="en-US" sz="11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990600"/>
          </a:xfrm>
        </p:spPr>
        <p:txBody>
          <a:bodyPr>
            <a:noAutofit/>
          </a:bodyPr>
          <a:lstStyle/>
          <a:p>
            <a:r>
              <a:rPr lang="en-US" sz="3200" dirty="0" smtClean="0"/>
              <a:t>School Entry Exemptions Rose from 1999 to 2011</a:t>
            </a:r>
            <a:endParaRPr lang="en-US" sz="3200" dirty="0"/>
          </a:p>
        </p:txBody>
      </p:sp>
      <p:sp>
        <p:nvSpPr>
          <p:cNvPr id="3" name="Content Placeholder 2"/>
          <p:cNvSpPr>
            <a:spLocks noGrp="1"/>
          </p:cNvSpPr>
          <p:nvPr>
            <p:ph sz="quarter" idx="1"/>
          </p:nvPr>
        </p:nvSpPr>
        <p:spPr/>
        <p:txBody>
          <a:bodyPr>
            <a:normAutofit/>
          </a:bodyPr>
          <a:lstStyle/>
          <a:p>
            <a:pPr>
              <a:buNone/>
            </a:pPr>
            <a:endParaRPr lang="en-US" sz="1200" dirty="0" smtClean="0"/>
          </a:p>
          <a:p>
            <a:endParaRPr lang="en-US" sz="1200" dirty="0"/>
          </a:p>
        </p:txBody>
      </p:sp>
      <p:sp>
        <p:nvSpPr>
          <p:cNvPr id="14" name="Text Box 5"/>
          <p:cNvSpPr txBox="1">
            <a:spLocks noChangeArrowheads="1"/>
          </p:cNvSpPr>
          <p:nvPr/>
        </p:nvSpPr>
        <p:spPr bwMode="auto">
          <a:xfrm>
            <a:off x="920750" y="6186488"/>
            <a:ext cx="7487250" cy="306387"/>
          </a:xfrm>
          <a:prstGeom prst="rect">
            <a:avLst/>
          </a:prstGeom>
          <a:noFill/>
          <a:ln w="9525">
            <a:noFill/>
            <a:miter lim="800000"/>
            <a:headEnd/>
            <a:tailEnd/>
          </a:ln>
        </p:spPr>
        <p:txBody>
          <a:bodyPr wrap="square">
            <a:spAutoFit/>
          </a:bodyPr>
          <a:lstStyle/>
          <a:p>
            <a:pPr algn="r" eaLnBrk="0" hangingPunct="0">
              <a:spcBef>
                <a:spcPct val="50000"/>
              </a:spcBef>
            </a:pPr>
            <a:r>
              <a:rPr lang="en-US" sz="1400" dirty="0">
                <a:latin typeface="Arial Narrow" pitchFamily="34" charset="0"/>
                <a:ea typeface="MS PGothic"/>
                <a:cs typeface="MS PGothic"/>
              </a:rPr>
              <a:t>Source: Washington State Department of </a:t>
            </a:r>
            <a:r>
              <a:rPr lang="en-US" sz="1400" dirty="0" smtClean="0">
                <a:latin typeface="Arial Narrow" pitchFamily="34" charset="0"/>
                <a:ea typeface="MS PGothic"/>
                <a:cs typeface="MS PGothic"/>
              </a:rPr>
              <a:t>Health</a:t>
            </a:r>
            <a:endParaRPr lang="en-US" sz="1400" dirty="0">
              <a:solidFill>
                <a:schemeClr val="bg1"/>
              </a:solidFill>
              <a:latin typeface="Arial Narrow" pitchFamily="34" charset="0"/>
              <a:ea typeface="MS PGothic"/>
              <a:cs typeface="MS PGothic"/>
            </a:endParaRPr>
          </a:p>
        </p:txBody>
      </p:sp>
      <p:pic>
        <p:nvPicPr>
          <p:cNvPr id="19" name="Picture 2" descr="GHRI-vac_0"/>
          <p:cNvPicPr>
            <a:picLocks noChangeAspect="1" noChangeArrowheads="1"/>
          </p:cNvPicPr>
          <p:nvPr/>
        </p:nvPicPr>
        <p:blipFill>
          <a:blip r:embed="rId3" cstate="print"/>
          <a:srcRect/>
          <a:stretch>
            <a:fillRect/>
          </a:stretch>
        </p:blipFill>
        <p:spPr bwMode="auto">
          <a:xfrm>
            <a:off x="4792142" y="2209800"/>
            <a:ext cx="4428058" cy="3544422"/>
          </a:xfrm>
          <a:prstGeom prst="rect">
            <a:avLst/>
          </a:prstGeom>
          <a:noFill/>
          <a:ln w="9525">
            <a:noFill/>
            <a:miter lim="800000"/>
            <a:headEnd/>
            <a:tailEnd/>
          </a:ln>
          <a:effectLst/>
        </p:spPr>
      </p:pic>
      <p:pic>
        <p:nvPicPr>
          <p:cNvPr id="20" name="Picture 2" descr="GHRI-vac_0"/>
          <p:cNvPicPr>
            <a:picLocks noChangeAspect="1" noChangeArrowheads="1"/>
          </p:cNvPicPr>
          <p:nvPr/>
        </p:nvPicPr>
        <p:blipFill>
          <a:blip r:embed="rId4" cstate="print"/>
          <a:srcRect/>
          <a:stretch>
            <a:fillRect/>
          </a:stretch>
        </p:blipFill>
        <p:spPr bwMode="auto">
          <a:xfrm>
            <a:off x="116954" y="2133600"/>
            <a:ext cx="4759845" cy="3810000"/>
          </a:xfrm>
          <a:prstGeom prst="rect">
            <a:avLst/>
          </a:prstGeom>
          <a:noFill/>
          <a:ln w="9525">
            <a:noFill/>
            <a:miter lim="800000"/>
            <a:headEnd/>
            <a:tailEnd/>
          </a:ln>
          <a:effectLst/>
        </p:spPr>
      </p:pic>
    </p:spTree>
    <p:extLst>
      <p:ext uri="{BB962C8B-B14F-4D97-AF65-F5344CB8AC3E}">
        <p14:creationId xmlns:p14="http://schemas.microsoft.com/office/powerpoint/2010/main" val="179802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r>
              <a:rPr lang="en-US" sz="3600" dirty="0" smtClean="0"/>
              <a:t>Vaccines Protect Against </a:t>
            </a:r>
            <a:r>
              <a:rPr lang="en-US" sz="3600" u="sng" dirty="0" smtClean="0"/>
              <a:t>14</a:t>
            </a:r>
            <a:r>
              <a:rPr lang="en-US" sz="3600" dirty="0" smtClean="0"/>
              <a:t> Diseases! </a:t>
            </a:r>
          </a:p>
        </p:txBody>
      </p:sp>
      <p:sp>
        <p:nvSpPr>
          <p:cNvPr id="3" name="Content Placeholder 2"/>
          <p:cNvSpPr>
            <a:spLocks noGrp="1"/>
          </p:cNvSpPr>
          <p:nvPr>
            <p:ph sz="quarter" idx="1"/>
          </p:nvPr>
        </p:nvSpPr>
        <p:spPr>
          <a:xfrm>
            <a:off x="228600" y="1749425"/>
            <a:ext cx="8537575" cy="4879975"/>
          </a:xfrm>
        </p:spPr>
        <p:txBody>
          <a:bodyPr>
            <a:normAutofit fontScale="92500" lnSpcReduction="20000"/>
          </a:bodyPr>
          <a:lstStyle/>
          <a:p>
            <a:pPr>
              <a:lnSpc>
                <a:spcPct val="90000"/>
              </a:lnSpc>
            </a:pPr>
            <a:r>
              <a:rPr lang="en-US" dirty="0" smtClean="0"/>
              <a:t>Vaccines allow kids to keep playing and learning rather than staying home sick. </a:t>
            </a:r>
          </a:p>
          <a:p>
            <a:pPr>
              <a:lnSpc>
                <a:spcPct val="90000"/>
              </a:lnSpc>
            </a:pPr>
            <a:r>
              <a:rPr lang="en-US" dirty="0" smtClean="0"/>
              <a:t>It's hard to see the benefits of vaccines because, when vaccines work, we don</a:t>
            </a:r>
            <a:r>
              <a:rPr lang="en-US" altLang="en-US" dirty="0" smtClean="0"/>
              <a:t>’</a:t>
            </a:r>
            <a:r>
              <a:rPr lang="en-US" dirty="0" smtClean="0"/>
              <a:t>t see anything dramatic. </a:t>
            </a:r>
          </a:p>
          <a:p>
            <a:pPr>
              <a:lnSpc>
                <a:spcPct val="90000"/>
              </a:lnSpc>
            </a:pPr>
            <a:r>
              <a:rPr lang="en-US" dirty="0" smtClean="0"/>
              <a:t>It's true we don't see many of these diseases, but it doesn't mean they are gone.  If we stop vaccinating, diseases will come back.</a:t>
            </a:r>
          </a:p>
          <a:p>
            <a:pPr lvl="1">
              <a:lnSpc>
                <a:spcPct val="90000"/>
              </a:lnSpc>
            </a:pPr>
            <a:r>
              <a:rPr lang="en-US" sz="2200" dirty="0" smtClean="0"/>
              <a:t>2012:  4,918 cases of whooping cough reported in WA state and 48,277 in the U.S.  There were 20 related deaths. </a:t>
            </a:r>
          </a:p>
          <a:p>
            <a:pPr lvl="1">
              <a:lnSpc>
                <a:spcPct val="90000"/>
              </a:lnSpc>
            </a:pPr>
            <a:r>
              <a:rPr lang="en-US" sz="2200" dirty="0" smtClean="0"/>
              <a:t>2013:  11 outbreaks and 159 cases of measles were reported and 28,639 cases of whooping cough in the U.S.</a:t>
            </a:r>
          </a:p>
          <a:p>
            <a:pPr lvl="1">
              <a:lnSpc>
                <a:spcPct val="90000"/>
              </a:lnSpc>
            </a:pPr>
            <a:r>
              <a:rPr lang="en-US" sz="2200" dirty="0" smtClean="0"/>
              <a:t>2014: 23 outbreaks and 592 cases of measles across 21 states, the highest number of cases since measles elimination was documented in the U.S. in 2000. 32,971 cases of whooping cough were reported; 601 cases in WA. </a:t>
            </a:r>
          </a:p>
          <a:p>
            <a:pPr lvl="1">
              <a:lnSpc>
                <a:spcPct val="90000"/>
              </a:lnSpc>
            </a:pPr>
            <a:r>
              <a:rPr lang="en-US" sz="2200" dirty="0" smtClean="0"/>
              <a:t>2015:  So far 5 outbreaks and 188 cases of measles across 24 states and the first death of measles in the U.S. in 12 years in Clallam county. 1,214 cases of whooping cough reported statewide. </a:t>
            </a:r>
          </a:p>
          <a:p>
            <a:pPr lvl="1">
              <a:lnSpc>
                <a:spcPct val="90000"/>
              </a:lnSpc>
            </a:pPr>
            <a:endParaRPr lang="en-US" sz="2200" dirty="0" smtClean="0"/>
          </a:p>
        </p:txBody>
      </p:sp>
    </p:spTree>
    <p:extLst>
      <p:ext uri="{BB962C8B-B14F-4D97-AF65-F5344CB8AC3E}">
        <p14:creationId xmlns:p14="http://schemas.microsoft.com/office/powerpoint/2010/main" val="3825496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smtClean="0"/>
              <a:t>Why Do We Vaccinate?</a:t>
            </a:r>
          </a:p>
        </p:txBody>
      </p:sp>
      <p:sp>
        <p:nvSpPr>
          <p:cNvPr id="18435" name="Content Placeholder 2"/>
          <p:cNvSpPr>
            <a:spLocks noGrp="1"/>
          </p:cNvSpPr>
          <p:nvPr>
            <p:ph sz="quarter" idx="1"/>
          </p:nvPr>
        </p:nvSpPr>
        <p:spPr>
          <a:xfrm>
            <a:off x="612775" y="1749425"/>
            <a:ext cx="8153400" cy="4346575"/>
          </a:xfrm>
        </p:spPr>
        <p:txBody>
          <a:bodyPr/>
          <a:lstStyle/>
          <a:p>
            <a:pPr eaLnBrk="1" hangingPunct="1"/>
            <a:r>
              <a:rPr lang="en-US" smtClean="0"/>
              <a:t>Stop the Spread of Disease</a:t>
            </a:r>
          </a:p>
          <a:p>
            <a:pPr eaLnBrk="1" hangingPunct="1">
              <a:buSzPct val="72000"/>
            </a:pPr>
            <a:r>
              <a:rPr lang="en-US" smtClean="0"/>
              <a:t>Build Community Immunity</a:t>
            </a:r>
          </a:p>
          <a:p>
            <a:pPr eaLnBrk="1" hangingPunct="1"/>
            <a:r>
              <a:rPr lang="en-US" smtClean="0"/>
              <a:t>Protect People Too Sick to Vaccinate</a:t>
            </a:r>
          </a:p>
          <a:p>
            <a:pPr eaLnBrk="1" hangingPunct="1"/>
            <a:r>
              <a:rPr lang="en-US" smtClean="0"/>
              <a:t>Protect People Too Young or Too Old to Vaccinate</a:t>
            </a:r>
          </a:p>
          <a:p>
            <a:pPr eaLnBrk="1" hangingPunct="1"/>
            <a:r>
              <a:rPr lang="en-US" smtClean="0"/>
              <a:t>Protect Those Not Fully Immunized &amp; Those Who Do Not Get Full Protection from Vaccination</a:t>
            </a:r>
          </a:p>
          <a:p>
            <a:pPr eaLnBrk="1" hangingPunct="1"/>
            <a:r>
              <a:rPr lang="en-US" smtClean="0"/>
              <a:t>Strengthen the Body</a:t>
            </a:r>
            <a:r>
              <a:rPr lang="en-US" altLang="en-US" smtClean="0"/>
              <a:t>’</a:t>
            </a:r>
            <a:r>
              <a:rPr lang="en-US" smtClean="0"/>
              <a:t>s Natural Immunity</a:t>
            </a:r>
          </a:p>
          <a:p>
            <a:pPr algn="r" eaLnBrk="1" hangingPunct="1">
              <a:buFont typeface="Wingdings" pitchFamily="2" charset="2"/>
              <a:buNone/>
            </a:pPr>
            <a:r>
              <a:rPr lang="en-US" sz="1200" baseline="30000" smtClean="0"/>
              <a:t>          </a:t>
            </a:r>
          </a:p>
          <a:p>
            <a:pPr eaLnBrk="1" hangingPunct="1"/>
            <a:endParaRPr lang="en-US" smtClean="0"/>
          </a:p>
        </p:txBody>
      </p:sp>
      <p:pic>
        <p:nvPicPr>
          <p:cNvPr id="1843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363" y="5462588"/>
            <a:ext cx="62547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8838" y="4876800"/>
            <a:ext cx="3087687"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612775" y="228600"/>
            <a:ext cx="8153400" cy="990600"/>
          </a:xfrm>
        </p:spPr>
        <p:txBody>
          <a:bodyPr/>
          <a:lstStyle/>
          <a:p>
            <a:pPr eaLnBrk="1" hangingPunct="1"/>
            <a:r>
              <a:rPr lang="en-US" smtClean="0"/>
              <a:t>Don</a:t>
            </a:r>
            <a:r>
              <a:rPr lang="en-US" altLang="en-US" smtClean="0"/>
              <a:t>’</a:t>
            </a:r>
            <a:r>
              <a:rPr lang="en-US" smtClean="0"/>
              <a:t>t Forget About </a:t>
            </a:r>
            <a:r>
              <a:rPr lang="en-US" u="sng" smtClean="0"/>
              <a:t>Your</a:t>
            </a:r>
            <a:r>
              <a:rPr lang="en-US" smtClean="0"/>
              <a:t> Vaccines</a:t>
            </a:r>
          </a:p>
        </p:txBody>
      </p:sp>
      <p:sp>
        <p:nvSpPr>
          <p:cNvPr id="19460" name="Content Placeholder 2"/>
          <p:cNvSpPr>
            <a:spLocks noGrp="1"/>
          </p:cNvSpPr>
          <p:nvPr>
            <p:ph sz="quarter" idx="1"/>
          </p:nvPr>
        </p:nvSpPr>
        <p:spPr>
          <a:xfrm>
            <a:off x="612775" y="1749425"/>
            <a:ext cx="8153400" cy="4346575"/>
          </a:xfrm>
        </p:spPr>
        <p:txBody>
          <a:bodyPr/>
          <a:lstStyle/>
          <a:p>
            <a:pPr eaLnBrk="1" hangingPunct="1"/>
            <a:r>
              <a:rPr lang="en-US" dirty="0" smtClean="0"/>
              <a:t>Many adults don</a:t>
            </a:r>
            <a:r>
              <a:rPr lang="en-US" altLang="en-US" dirty="0" smtClean="0"/>
              <a:t>’</a:t>
            </a:r>
            <a:r>
              <a:rPr lang="en-US" dirty="0" smtClean="0"/>
              <a:t>t realize that they also need to get vaccinated to prevent disease</a:t>
            </a:r>
          </a:p>
          <a:p>
            <a:pPr eaLnBrk="1" hangingPunct="1"/>
            <a:r>
              <a:rPr lang="en-US" dirty="0" smtClean="0"/>
              <a:t>Adults need an annual flu vaccination as well as a one-time </a:t>
            </a:r>
            <a:r>
              <a:rPr lang="en-US" dirty="0" err="1" smtClean="0"/>
              <a:t>Tdap</a:t>
            </a:r>
            <a:r>
              <a:rPr lang="en-US" dirty="0" smtClean="0"/>
              <a:t> booster to protect against whooping cough (</a:t>
            </a:r>
            <a:r>
              <a:rPr lang="en-US" dirty="0" err="1" smtClean="0"/>
              <a:t>pertussis</a:t>
            </a:r>
            <a:r>
              <a:rPr lang="en-US" dirty="0" smtClean="0"/>
              <a:t>)</a:t>
            </a:r>
          </a:p>
          <a:p>
            <a:pPr eaLnBrk="1" hangingPunct="1"/>
            <a:r>
              <a:rPr lang="en-US" dirty="0" smtClean="0"/>
              <a:t>Check with your doctor to make sure you have all the vaccines you need to stay healthy for your family!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smtClean="0"/>
              <a:t>Learn More</a:t>
            </a:r>
          </a:p>
        </p:txBody>
      </p:sp>
      <p:sp>
        <p:nvSpPr>
          <p:cNvPr id="20483" name="Content Placeholder 2"/>
          <p:cNvSpPr>
            <a:spLocks noGrp="1"/>
          </p:cNvSpPr>
          <p:nvPr>
            <p:ph sz="quarter" idx="1"/>
          </p:nvPr>
        </p:nvSpPr>
        <p:spPr>
          <a:xfrm>
            <a:off x="612775" y="1749425"/>
            <a:ext cx="8153400" cy="4346575"/>
          </a:xfrm>
          <a:ln>
            <a:solidFill>
              <a:schemeClr val="accent1"/>
            </a:solidFill>
          </a:ln>
        </p:spPr>
        <p:txBody>
          <a:bodyPr/>
          <a:lstStyle/>
          <a:p>
            <a:pPr marL="0" indent="0" eaLnBrk="1" hangingPunct="1">
              <a:lnSpc>
                <a:spcPct val="80000"/>
              </a:lnSpc>
              <a:buFont typeface="Wingdings" pitchFamily="2" charset="2"/>
              <a:buNone/>
            </a:pPr>
            <a:r>
              <a:rPr lang="en-US" sz="2200" u="sng" dirty="0" smtClean="0"/>
              <a:t>Washington Resources</a:t>
            </a:r>
          </a:p>
          <a:p>
            <a:pPr marL="0" indent="0" eaLnBrk="1" hangingPunct="1">
              <a:lnSpc>
                <a:spcPct val="80000"/>
              </a:lnSpc>
            </a:pPr>
            <a:r>
              <a:rPr lang="en-US" sz="2200" dirty="0" smtClean="0"/>
              <a:t>Vax Northwest:   </a:t>
            </a:r>
            <a:r>
              <a:rPr lang="en-US" sz="2200" u="sng" dirty="0" smtClean="0">
                <a:hlinkClick r:id="rId3"/>
              </a:rPr>
              <a:t>vaxnorthwest.org</a:t>
            </a:r>
            <a:r>
              <a:rPr lang="en-US" sz="2200" dirty="0" smtClean="0"/>
              <a:t> </a:t>
            </a:r>
          </a:p>
          <a:p>
            <a:pPr marL="0" indent="0" eaLnBrk="1" hangingPunct="1">
              <a:lnSpc>
                <a:spcPct val="80000"/>
              </a:lnSpc>
            </a:pPr>
            <a:r>
              <a:rPr lang="en-US" sz="2200" dirty="0" smtClean="0"/>
              <a:t>Washington State Department of Health: </a:t>
            </a:r>
            <a:r>
              <a:rPr lang="en-US" sz="2200" u="sng" dirty="0" smtClean="0">
                <a:solidFill>
                  <a:srgbClr val="5DAEC7"/>
                </a:solidFill>
                <a:hlinkClick r:id="rId4"/>
              </a:rPr>
              <a:t>doh.wa.gov/immunization</a:t>
            </a:r>
            <a:endParaRPr lang="en-US" sz="2200" u="sng" dirty="0">
              <a:solidFill>
                <a:srgbClr val="5DAEC7"/>
              </a:solidFill>
            </a:endParaRPr>
          </a:p>
          <a:p>
            <a:pPr marL="0" indent="0" eaLnBrk="1" hangingPunct="1">
              <a:lnSpc>
                <a:spcPct val="80000"/>
              </a:lnSpc>
            </a:pPr>
            <a:r>
              <a:rPr lang="en-US" sz="2200" dirty="0" smtClean="0"/>
              <a:t>WithinReach Immunization Program: </a:t>
            </a:r>
            <a:r>
              <a:rPr lang="en-US" sz="2200" u="sng" dirty="0" smtClean="0">
                <a:solidFill>
                  <a:srgbClr val="5DAEC7"/>
                </a:solidFill>
                <a:hlinkClick r:id="rId4"/>
              </a:rPr>
              <a:t>withinreachwa.org/immunizations</a:t>
            </a:r>
            <a:endParaRPr lang="en-US" sz="2200" u="sng" dirty="0" smtClean="0">
              <a:solidFill>
                <a:srgbClr val="5DAEC7"/>
              </a:solidFill>
            </a:endParaRPr>
          </a:p>
          <a:p>
            <a:pPr marL="0" indent="0" eaLnBrk="1" hangingPunct="1">
              <a:lnSpc>
                <a:spcPct val="80000"/>
              </a:lnSpc>
            </a:pPr>
            <a:r>
              <a:rPr lang="en-US" sz="2200" dirty="0" smtClean="0"/>
              <a:t> School Digger: </a:t>
            </a:r>
            <a:r>
              <a:rPr lang="en-US" sz="2200" dirty="0" smtClean="0">
                <a:hlinkClick r:id="rId5"/>
              </a:rPr>
              <a:t>schooldigger.com/</a:t>
            </a:r>
            <a:r>
              <a:rPr lang="en-US" sz="2200" dirty="0" err="1" smtClean="0">
                <a:hlinkClick r:id="rId5"/>
              </a:rPr>
              <a:t>WAImmunization</a:t>
            </a:r>
            <a:r>
              <a:rPr lang="en-US" sz="2200" dirty="0" smtClean="0"/>
              <a:t> </a:t>
            </a:r>
          </a:p>
          <a:p>
            <a:pPr marL="0" indent="0" eaLnBrk="1" hangingPunct="1">
              <a:lnSpc>
                <a:spcPct val="80000"/>
              </a:lnSpc>
              <a:buFont typeface="Wingdings" pitchFamily="2" charset="2"/>
              <a:buNone/>
            </a:pPr>
            <a:endParaRPr lang="en-US" sz="2200" u="sng" dirty="0" smtClean="0"/>
          </a:p>
          <a:p>
            <a:pPr marL="0" indent="0" eaLnBrk="1" hangingPunct="1">
              <a:lnSpc>
                <a:spcPct val="80000"/>
              </a:lnSpc>
              <a:buFont typeface="Wingdings" pitchFamily="2" charset="2"/>
              <a:buNone/>
            </a:pPr>
            <a:r>
              <a:rPr lang="en-US" sz="2200" u="sng" dirty="0" smtClean="0"/>
              <a:t>National Resources</a:t>
            </a:r>
            <a:r>
              <a:rPr lang="en-US" sz="2200" dirty="0" smtClean="0"/>
              <a:t> </a:t>
            </a:r>
          </a:p>
          <a:p>
            <a:pPr marL="0" indent="0" eaLnBrk="1" hangingPunct="1">
              <a:lnSpc>
                <a:spcPct val="80000"/>
              </a:lnSpc>
            </a:pPr>
            <a:r>
              <a:rPr lang="en-US" sz="2200" dirty="0" smtClean="0"/>
              <a:t>CDC Vaccines: </a:t>
            </a:r>
            <a:r>
              <a:rPr lang="en-US" sz="2200" u="sng" dirty="0" smtClean="0">
                <a:hlinkClick r:id="rId6"/>
              </a:rPr>
              <a:t>cdc.gov/vaccines</a:t>
            </a:r>
            <a:r>
              <a:rPr lang="en-US" sz="2200" dirty="0" smtClean="0"/>
              <a:t>  </a:t>
            </a:r>
          </a:p>
          <a:p>
            <a:pPr marL="0" indent="0" eaLnBrk="1" hangingPunct="1">
              <a:lnSpc>
                <a:spcPct val="80000"/>
              </a:lnSpc>
            </a:pPr>
            <a:r>
              <a:rPr lang="en-US" sz="2200" dirty="0" smtClean="0"/>
              <a:t>The American Academy of Pediatrics:  </a:t>
            </a:r>
            <a:r>
              <a:rPr lang="en-US" sz="2200" u="sng" dirty="0" smtClean="0">
                <a:hlinkClick r:id="rId7"/>
              </a:rPr>
              <a:t>healthychildren.org/</a:t>
            </a:r>
            <a:r>
              <a:rPr lang="en-US" sz="2200" u="sng" dirty="0" err="1" smtClean="0">
                <a:hlinkClick r:id="rId7"/>
              </a:rPr>
              <a:t>english</a:t>
            </a:r>
            <a:r>
              <a:rPr lang="en-US" sz="2200" u="sng" dirty="0" smtClean="0">
                <a:hlinkClick r:id="rId7"/>
              </a:rPr>
              <a:t>/safety-prevention/immunizations</a:t>
            </a:r>
            <a:r>
              <a:rPr lang="en-US" sz="2200" dirty="0" smtClean="0"/>
              <a:t> </a:t>
            </a:r>
          </a:p>
          <a:p>
            <a:pPr marL="0" indent="0" eaLnBrk="1" hangingPunct="1">
              <a:lnSpc>
                <a:spcPct val="80000"/>
              </a:lnSpc>
            </a:pPr>
            <a:r>
              <a:rPr lang="en-US" sz="2200" dirty="0" smtClean="0"/>
              <a:t>Children’s Hospital of </a:t>
            </a:r>
            <a:r>
              <a:rPr lang="en-US" sz="2200" dirty="0"/>
              <a:t>Philadelphia:  </a:t>
            </a:r>
            <a:r>
              <a:rPr lang="en-US" sz="2200" dirty="0" smtClean="0">
                <a:hlinkClick r:id="rId8"/>
              </a:rPr>
              <a:t>chop.edu/centers-programs/vaccine-education-center/about</a:t>
            </a:r>
            <a:endParaRPr lang="en-US" sz="2200" dirty="0" smtClean="0"/>
          </a:p>
          <a:p>
            <a:pPr marL="0" indent="0" eaLnBrk="1" hangingPunct="1">
              <a:lnSpc>
                <a:spcPct val="80000"/>
              </a:lnSpc>
            </a:pPr>
            <a:endParaRPr lang="en-US" sz="22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Median</Template>
  <TotalTime>3266</TotalTime>
  <Words>1316</Words>
  <Application>Microsoft Office PowerPoint</Application>
  <PresentationFormat>On-screen Show (4:3)</PresentationFormat>
  <Paragraphs>131</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MS PGothic</vt:lpstr>
      <vt:lpstr>Arial</vt:lpstr>
      <vt:lpstr>Arial Narrow</vt:lpstr>
      <vt:lpstr>Calibri</vt:lpstr>
      <vt:lpstr>Tw Cen MT</vt:lpstr>
      <vt:lpstr>Verdana</vt:lpstr>
      <vt:lpstr>Wingdings</vt:lpstr>
      <vt:lpstr>Wingdings 2</vt:lpstr>
      <vt:lpstr>Median</vt:lpstr>
      <vt:lpstr>1_Median</vt:lpstr>
      <vt:lpstr>Welcome To The</vt:lpstr>
      <vt:lpstr>About Me</vt:lpstr>
      <vt:lpstr>About The Immunity Community</vt:lpstr>
      <vt:lpstr>Washington Vaccination Facts</vt:lpstr>
      <vt:lpstr>School Entry Exemptions Rose from 1999 to 2011</vt:lpstr>
      <vt:lpstr>Vaccines Protect Against 14 Diseases! </vt:lpstr>
      <vt:lpstr>Why Do We Vaccinate?</vt:lpstr>
      <vt:lpstr>Don’t Forget About Your Vaccines</vt:lpstr>
      <vt:lpstr>Learn More</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dc:creator>
  <cp:lastModifiedBy>Mackenzie Melton</cp:lastModifiedBy>
  <cp:revision>51</cp:revision>
  <dcterms:created xsi:type="dcterms:W3CDTF">2011-10-02T13:42:20Z</dcterms:created>
  <dcterms:modified xsi:type="dcterms:W3CDTF">2017-05-23T19:49:28Z</dcterms:modified>
</cp:coreProperties>
</file>